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3"/>
  </p:notesMasterIdLst>
  <p:handoutMasterIdLst>
    <p:handoutMasterId r:id="rId24"/>
  </p:handoutMasterIdLst>
  <p:sldIdLst>
    <p:sldId id="342" r:id="rId2"/>
    <p:sldId id="259" r:id="rId3"/>
    <p:sldId id="419" r:id="rId4"/>
    <p:sldId id="420" r:id="rId5"/>
    <p:sldId id="421" r:id="rId6"/>
    <p:sldId id="422" r:id="rId7"/>
    <p:sldId id="423" r:id="rId8"/>
    <p:sldId id="384" r:id="rId9"/>
    <p:sldId id="424" r:id="rId10"/>
    <p:sldId id="425" r:id="rId11"/>
    <p:sldId id="426" r:id="rId12"/>
    <p:sldId id="393" r:id="rId13"/>
    <p:sldId id="373" r:id="rId14"/>
    <p:sldId id="427" r:id="rId15"/>
    <p:sldId id="428" r:id="rId16"/>
    <p:sldId id="429" r:id="rId17"/>
    <p:sldId id="432" r:id="rId18"/>
    <p:sldId id="430" r:id="rId19"/>
    <p:sldId id="433" r:id="rId20"/>
    <p:sldId id="431" r:id="rId21"/>
    <p:sldId id="37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6822"/>
    <a:srgbClr val="69A83E"/>
    <a:srgbClr val="CEDDC9"/>
    <a:srgbClr val="EBF1E9"/>
    <a:srgbClr val="5F9838"/>
    <a:srgbClr val="598F35"/>
    <a:srgbClr val="5791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59" autoAdjust="0"/>
    <p:restoredTop sz="94615" autoAdjust="0"/>
  </p:normalViewPr>
  <p:slideViewPr>
    <p:cSldViewPr snapToGrid="0">
      <p:cViewPr varScale="1">
        <p:scale>
          <a:sx n="115" d="100"/>
          <a:sy n="115" d="100"/>
        </p:scale>
        <p:origin x="480" y="108"/>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AA23138B-D433-809D-ECE2-38892705D2E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 xmlns:a16="http://schemas.microsoft.com/office/drawing/2014/main" id="{A14C1E34-2032-5CB5-BA30-4D69B4489B2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E1DC46-39A4-4C14-AF81-0259B9A3E6E8}" type="datetimeFigureOut">
              <a:rPr lang="en-IN" smtClean="0"/>
              <a:t>30-11-2025</a:t>
            </a:fld>
            <a:endParaRPr lang="en-IN"/>
          </a:p>
        </p:txBody>
      </p:sp>
      <p:sp>
        <p:nvSpPr>
          <p:cNvPr id="4" name="Footer Placeholder 3">
            <a:extLst>
              <a:ext uri="{FF2B5EF4-FFF2-40B4-BE49-F238E27FC236}">
                <a16:creationId xmlns="" xmlns:a16="http://schemas.microsoft.com/office/drawing/2014/main" id="{76354697-2A58-E40E-8372-CB9E971630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 xmlns:a16="http://schemas.microsoft.com/office/drawing/2014/main" id="{F84CF585-694C-4F61-FF45-29EACE76ED7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25A82D-7783-40AE-8A40-60CBEE2F37D9}" type="slidenum">
              <a:rPr lang="en-IN" smtClean="0"/>
              <a:t>‹#›</a:t>
            </a:fld>
            <a:endParaRPr lang="en-IN"/>
          </a:p>
        </p:txBody>
      </p:sp>
    </p:spTree>
    <p:extLst>
      <p:ext uri="{BB962C8B-B14F-4D97-AF65-F5344CB8AC3E}">
        <p14:creationId xmlns:p14="http://schemas.microsoft.com/office/powerpoint/2010/main" val="1798198433"/>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C47C9E-4665-4E33-98F6-83BEDCEB0F74}" type="datetimeFigureOut">
              <a:rPr lang="en-US" smtClean="0"/>
              <a:pPr/>
              <a:t>11/30/2025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7B599D-1D5B-4EC3-A8A1-C8A1F6EF0C70}" type="slidenum">
              <a:rPr lang="en-US" smtClean="0"/>
              <a:pPr/>
              <a:t>‹#›</a:t>
            </a:fld>
            <a:endParaRPr lang="en-US"/>
          </a:p>
        </p:txBody>
      </p:sp>
    </p:spTree>
    <p:extLst>
      <p:ext uri="{BB962C8B-B14F-4D97-AF65-F5344CB8AC3E}">
        <p14:creationId xmlns:p14="http://schemas.microsoft.com/office/powerpoint/2010/main" val="1335145673"/>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100" dirty="0"/>
          </a:p>
        </p:txBody>
      </p:sp>
      <p:sp>
        <p:nvSpPr>
          <p:cNvPr id="4" name="Slide Number Placeholder 3"/>
          <p:cNvSpPr>
            <a:spLocks noGrp="1"/>
          </p:cNvSpPr>
          <p:nvPr>
            <p:ph type="sldNum" sz="quarter" idx="5"/>
          </p:nvPr>
        </p:nvSpPr>
        <p:spPr/>
        <p:txBody>
          <a:bodyPr/>
          <a:lstStyle/>
          <a:p>
            <a:fld id="{0D7B599D-1D5B-4EC3-A8A1-C8A1F6EF0C70}" type="slidenum">
              <a:rPr lang="en-US" smtClean="0"/>
              <a:pPr/>
              <a:t>2</a:t>
            </a:fld>
            <a:endParaRPr lang="en-US"/>
          </a:p>
        </p:txBody>
      </p:sp>
      <p:sp>
        <p:nvSpPr>
          <p:cNvPr id="5" name="Footer Placeholder 4">
            <a:extLst>
              <a:ext uri="{FF2B5EF4-FFF2-40B4-BE49-F238E27FC236}">
                <a16:creationId xmlns="" xmlns:a16="http://schemas.microsoft.com/office/drawing/2014/main" id="{DDB910ED-5B0E-098F-DD43-BF14DC9DEB03}"/>
              </a:ext>
            </a:extLst>
          </p:cNvPr>
          <p:cNvSpPr>
            <a:spLocks noGrp="1"/>
          </p:cNvSpPr>
          <p:nvPr>
            <p:ph type="ftr" sz="quarter" idx="4"/>
          </p:nvPr>
        </p:nvSpPr>
        <p:spPr/>
        <p:txBody>
          <a:bodyPr/>
          <a:lstStyle/>
          <a:p>
            <a:endParaRPr lang="en-US"/>
          </a:p>
        </p:txBody>
      </p:sp>
      <p:sp>
        <p:nvSpPr>
          <p:cNvPr id="6" name="Header Placeholder 5">
            <a:extLst>
              <a:ext uri="{FF2B5EF4-FFF2-40B4-BE49-F238E27FC236}">
                <a16:creationId xmlns="" xmlns:a16="http://schemas.microsoft.com/office/drawing/2014/main" id="{997561FE-E6F9-5E34-E41A-5888ADE3FDFA}"/>
              </a:ext>
            </a:extLst>
          </p:cNvPr>
          <p:cNvSpPr>
            <a:spLocks noGrp="1"/>
          </p:cNvSpPr>
          <p:nvPr>
            <p:ph type="hdr" sz="quarter"/>
          </p:nvPr>
        </p:nvSpPr>
        <p:spPr/>
        <p:txBody>
          <a:bodyPr/>
          <a:lstStyle/>
          <a:p>
            <a:endParaRPr lang="en-US"/>
          </a:p>
        </p:txBody>
      </p:sp>
    </p:spTree>
    <p:extLst>
      <p:ext uri="{BB962C8B-B14F-4D97-AF65-F5344CB8AC3E}">
        <p14:creationId xmlns:p14="http://schemas.microsoft.com/office/powerpoint/2010/main" val="2730716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9D5623E-A03C-43D5-AF92-9CD87997A196}"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03DE9A-DE9E-4F9F-8A08-837CC26C1739}" type="slidenum">
              <a:rPr lang="en-US" smtClean="0"/>
              <a:pPr/>
              <a:t>‹#›</a:t>
            </a:fld>
            <a:endParaRPr lang="en-US"/>
          </a:p>
        </p:txBody>
      </p:sp>
    </p:spTree>
    <p:extLst>
      <p:ext uri="{BB962C8B-B14F-4D97-AF65-F5344CB8AC3E}">
        <p14:creationId xmlns:p14="http://schemas.microsoft.com/office/powerpoint/2010/main" val="2138865952"/>
      </p:ext>
    </p:extLst>
  </p:cSld>
  <p:clrMapOvr>
    <a:masterClrMapping/>
  </p:clrMapOvr>
  <p:transition spd="med">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D5623E-A03C-43D5-AF92-9CD87997A196}"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03DE9A-DE9E-4F9F-8A08-837CC26C1739}" type="slidenum">
              <a:rPr lang="en-US" smtClean="0"/>
              <a:pPr/>
              <a:t>‹#›</a:t>
            </a:fld>
            <a:endParaRPr lang="en-US"/>
          </a:p>
        </p:txBody>
      </p:sp>
    </p:spTree>
    <p:extLst>
      <p:ext uri="{BB962C8B-B14F-4D97-AF65-F5344CB8AC3E}">
        <p14:creationId xmlns:p14="http://schemas.microsoft.com/office/powerpoint/2010/main" val="1632200425"/>
      </p:ext>
    </p:extLst>
  </p:cSld>
  <p:clrMapOvr>
    <a:masterClrMapping/>
  </p:clrMapOvr>
  <p:transition spd="med">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D5623E-A03C-43D5-AF92-9CD87997A196}"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03DE9A-DE9E-4F9F-8A08-837CC26C1739}" type="slidenum">
              <a:rPr lang="en-US" smtClean="0"/>
              <a:pPr/>
              <a:t>‹#›</a:t>
            </a:fld>
            <a:endParaRPr lang="en-US"/>
          </a:p>
        </p:txBody>
      </p:sp>
    </p:spTree>
    <p:extLst>
      <p:ext uri="{BB962C8B-B14F-4D97-AF65-F5344CB8AC3E}">
        <p14:creationId xmlns:p14="http://schemas.microsoft.com/office/powerpoint/2010/main" val="3437719409"/>
      </p:ext>
    </p:extLst>
  </p:cSld>
  <p:clrMapOvr>
    <a:masterClrMapping/>
  </p:clrMapOvr>
  <p:transition spd="med">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D5623E-A03C-43D5-AF92-9CD87997A196}"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03DE9A-DE9E-4F9F-8A08-837CC26C1739}" type="slidenum">
              <a:rPr lang="en-US" smtClean="0"/>
              <a:pPr/>
              <a:t>‹#›</a:t>
            </a:fld>
            <a:endParaRPr lang="en-US"/>
          </a:p>
        </p:txBody>
      </p:sp>
    </p:spTree>
    <p:extLst>
      <p:ext uri="{BB962C8B-B14F-4D97-AF65-F5344CB8AC3E}">
        <p14:creationId xmlns:p14="http://schemas.microsoft.com/office/powerpoint/2010/main" val="2355873852"/>
      </p:ext>
    </p:extLst>
  </p:cSld>
  <p:clrMapOvr>
    <a:masterClrMapping/>
  </p:clrMapOvr>
  <p:transition spd="med">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9D5623E-A03C-43D5-AF92-9CD87997A196}"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03DE9A-DE9E-4F9F-8A08-837CC26C1739}" type="slidenum">
              <a:rPr lang="en-US" smtClean="0"/>
              <a:pPr/>
              <a:t>‹#›</a:t>
            </a:fld>
            <a:endParaRPr lang="en-US"/>
          </a:p>
        </p:txBody>
      </p:sp>
    </p:spTree>
    <p:extLst>
      <p:ext uri="{BB962C8B-B14F-4D97-AF65-F5344CB8AC3E}">
        <p14:creationId xmlns:p14="http://schemas.microsoft.com/office/powerpoint/2010/main" val="2085122084"/>
      </p:ext>
    </p:extLst>
  </p:cSld>
  <p:clrMapOvr>
    <a:masterClrMapping/>
  </p:clrMapOvr>
  <p:transition spd="med">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9D5623E-A03C-43D5-AF92-9CD87997A196}" type="datetimeFigureOut">
              <a:rPr lang="en-US" smtClean="0"/>
              <a:pPr/>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03DE9A-DE9E-4F9F-8A08-837CC26C1739}" type="slidenum">
              <a:rPr lang="en-US" smtClean="0"/>
              <a:pPr/>
              <a:t>‹#›</a:t>
            </a:fld>
            <a:endParaRPr lang="en-US"/>
          </a:p>
        </p:txBody>
      </p:sp>
    </p:spTree>
    <p:extLst>
      <p:ext uri="{BB962C8B-B14F-4D97-AF65-F5344CB8AC3E}">
        <p14:creationId xmlns:p14="http://schemas.microsoft.com/office/powerpoint/2010/main" val="1755372489"/>
      </p:ext>
    </p:extLst>
  </p:cSld>
  <p:clrMapOvr>
    <a:masterClrMapping/>
  </p:clrMapOvr>
  <p:transition spd="med">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9D5623E-A03C-43D5-AF92-9CD87997A196}" type="datetimeFigureOut">
              <a:rPr lang="en-US" smtClean="0"/>
              <a:pPr/>
              <a:t>11/30/2025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03DE9A-DE9E-4F9F-8A08-837CC26C1739}" type="slidenum">
              <a:rPr lang="en-US" smtClean="0"/>
              <a:pPr/>
              <a:t>‹#›</a:t>
            </a:fld>
            <a:endParaRPr lang="en-US"/>
          </a:p>
        </p:txBody>
      </p:sp>
    </p:spTree>
    <p:extLst>
      <p:ext uri="{BB962C8B-B14F-4D97-AF65-F5344CB8AC3E}">
        <p14:creationId xmlns:p14="http://schemas.microsoft.com/office/powerpoint/2010/main" val="2905051717"/>
      </p:ext>
    </p:extLst>
  </p:cSld>
  <p:clrMapOvr>
    <a:masterClrMapping/>
  </p:clrMapOvr>
  <p:transition spd="med">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9D5623E-A03C-43D5-AF92-9CD87997A196}" type="datetimeFigureOut">
              <a:rPr lang="en-US" smtClean="0"/>
              <a:pPr/>
              <a:t>11/30/2025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03DE9A-DE9E-4F9F-8A08-837CC26C1739}" type="slidenum">
              <a:rPr lang="en-US" smtClean="0"/>
              <a:pPr/>
              <a:t>‹#›</a:t>
            </a:fld>
            <a:endParaRPr lang="en-US"/>
          </a:p>
        </p:txBody>
      </p:sp>
    </p:spTree>
    <p:extLst>
      <p:ext uri="{BB962C8B-B14F-4D97-AF65-F5344CB8AC3E}">
        <p14:creationId xmlns:p14="http://schemas.microsoft.com/office/powerpoint/2010/main" val="3986079271"/>
      </p:ext>
    </p:extLst>
  </p:cSld>
  <p:clrMapOvr>
    <a:masterClrMapping/>
  </p:clrMapOvr>
  <p:transition spd="med">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D5623E-A03C-43D5-AF92-9CD87997A196}" type="datetimeFigureOut">
              <a:rPr lang="en-US" smtClean="0"/>
              <a:pPr/>
              <a:t>11/30/2025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003DE9A-DE9E-4F9F-8A08-837CC26C1739}" type="slidenum">
              <a:rPr lang="en-US" smtClean="0"/>
              <a:pPr/>
              <a:t>‹#›</a:t>
            </a:fld>
            <a:endParaRPr lang="en-US"/>
          </a:p>
        </p:txBody>
      </p:sp>
    </p:spTree>
    <p:extLst>
      <p:ext uri="{BB962C8B-B14F-4D97-AF65-F5344CB8AC3E}">
        <p14:creationId xmlns:p14="http://schemas.microsoft.com/office/powerpoint/2010/main" val="2665462555"/>
      </p:ext>
    </p:extLst>
  </p:cSld>
  <p:clrMapOvr>
    <a:masterClrMapping/>
  </p:clrMapOvr>
  <p:transition spd="med">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9D5623E-A03C-43D5-AF92-9CD87997A196}" type="datetimeFigureOut">
              <a:rPr lang="en-US" smtClean="0"/>
              <a:pPr/>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03DE9A-DE9E-4F9F-8A08-837CC26C1739}" type="slidenum">
              <a:rPr lang="en-US" smtClean="0"/>
              <a:pPr/>
              <a:t>‹#›</a:t>
            </a:fld>
            <a:endParaRPr lang="en-US"/>
          </a:p>
        </p:txBody>
      </p:sp>
    </p:spTree>
    <p:extLst>
      <p:ext uri="{BB962C8B-B14F-4D97-AF65-F5344CB8AC3E}">
        <p14:creationId xmlns:p14="http://schemas.microsoft.com/office/powerpoint/2010/main" val="1468379242"/>
      </p:ext>
    </p:extLst>
  </p:cSld>
  <p:clrMapOvr>
    <a:masterClrMapping/>
  </p:clrMapOvr>
  <p:transition spd="med">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9D5623E-A03C-43D5-AF92-9CD87997A196}" type="datetimeFigureOut">
              <a:rPr lang="en-US" smtClean="0"/>
              <a:pPr/>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03DE9A-DE9E-4F9F-8A08-837CC26C1739}" type="slidenum">
              <a:rPr lang="en-US" smtClean="0"/>
              <a:pPr/>
              <a:t>‹#›</a:t>
            </a:fld>
            <a:endParaRPr lang="en-US"/>
          </a:p>
        </p:txBody>
      </p:sp>
    </p:spTree>
    <p:extLst>
      <p:ext uri="{BB962C8B-B14F-4D97-AF65-F5344CB8AC3E}">
        <p14:creationId xmlns:p14="http://schemas.microsoft.com/office/powerpoint/2010/main" val="197106333"/>
      </p:ext>
    </p:extLst>
  </p:cSld>
  <p:clrMapOvr>
    <a:masterClrMapping/>
  </p:clrMapOvr>
  <p:transition spd="med">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D5623E-A03C-43D5-AF92-9CD87997A196}" type="datetimeFigureOut">
              <a:rPr lang="en-US" smtClean="0"/>
              <a:pPr/>
              <a:t>11/30/2025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03DE9A-DE9E-4F9F-8A08-837CC26C1739}" type="slidenum">
              <a:rPr lang="en-US" smtClean="0"/>
              <a:pPr/>
              <a:t>‹#›</a:t>
            </a:fld>
            <a:endParaRPr lang="en-US"/>
          </a:p>
        </p:txBody>
      </p:sp>
    </p:spTree>
    <p:extLst>
      <p:ext uri="{BB962C8B-B14F-4D97-AF65-F5344CB8AC3E}">
        <p14:creationId xmlns:p14="http://schemas.microsoft.com/office/powerpoint/2010/main" val="309070236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spd="med">
    <p:pull/>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ieeexplore.ieee.org/document/6844743" TargetMode="External"/><Relationship Id="rId7" Type="http://schemas.openxmlformats.org/officeDocument/2006/relationships/hyperlink" Target="https://ieeexplore.ieee.org/document/10250517" TargetMode="External"/><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hyperlink" Target="https://ieeexplore.ieee.org/document/10369315" TargetMode="External"/><Relationship Id="rId5" Type="http://schemas.openxmlformats.org/officeDocument/2006/relationships/hyperlink" Target="https://www.sciencedirect.com/science/article/abs/pii/0047235295000437" TargetMode="External"/><Relationship Id="rId4" Type="http://schemas.openxmlformats.org/officeDocument/2006/relationships/hyperlink" Target="https://www.researchgate.net/publication/262166703_Toward_an_mPolicing_solution_for_Namibia_Leveraging_emerging_mobile_platforms_and_crime_mapping"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8312"/>
            <a:ext cx="12192000" cy="6858000"/>
          </a:xfrm>
          <a:prstGeom prst="rect">
            <a:avLst/>
          </a:prstGeom>
          <a:solidFill>
            <a:schemeClr val="accent1">
              <a:lumMod val="40000"/>
              <a:lumOff val="60000"/>
            </a:schemeClr>
          </a:solidFill>
          <a:ln>
            <a:no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IN" dirty="0">
              <a:latin typeface="Times New Roman" panose="02020603050405020304" pitchFamily="18" charset="0"/>
              <a:cs typeface="Times New Roman" panose="02020603050405020304" pitchFamily="18" charset="0"/>
            </a:endParaRPr>
          </a:p>
        </p:txBody>
      </p:sp>
      <p:sp>
        <p:nvSpPr>
          <p:cNvPr id="15363" name="TextBox 5"/>
          <p:cNvSpPr txBox="1">
            <a:spLocks noChangeArrowheads="1"/>
          </p:cNvSpPr>
          <p:nvPr/>
        </p:nvSpPr>
        <p:spPr bwMode="auto">
          <a:xfrm>
            <a:off x="5096429" y="6431990"/>
            <a:ext cx="245633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IN" dirty="0">
                <a:latin typeface="Times New Roman" panose="02020603050405020304" pitchFamily="18" charset="0"/>
                <a:cs typeface="Times New Roman" panose="02020603050405020304" pitchFamily="18" charset="0"/>
              </a:rPr>
              <a:t>www.eastpoint.ac.in</a:t>
            </a:r>
          </a:p>
        </p:txBody>
      </p:sp>
      <p:pic>
        <p:nvPicPr>
          <p:cNvPr id="10" name="Picture Placeholder 8"/>
          <p:cNvPicPr>
            <a:picLocks noChangeAspect="1"/>
          </p:cNvPicPr>
          <p:nvPr/>
        </p:nvPicPr>
        <p:blipFill>
          <a:blip r:embed="rId2">
            <a:extLst>
              <a:ext uri="{28A0092B-C50C-407E-A947-70E740481C1C}">
                <a14:useLocalDpi xmlns:a14="http://schemas.microsoft.com/office/drawing/2010/main" val="0"/>
              </a:ext>
            </a:extLst>
          </a:blip>
          <a:srcRect l="25592" r="25592"/>
          <a:stretch/>
        </p:blipFill>
        <p:spPr>
          <a:xfrm>
            <a:off x="6324600" y="848260"/>
            <a:ext cx="5867400" cy="6009740"/>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p:spPr>
      </p:pic>
      <p:sp>
        <p:nvSpPr>
          <p:cNvPr id="11" name="Title 6"/>
          <p:cNvSpPr>
            <a:spLocks noGrp="1"/>
          </p:cNvSpPr>
          <p:nvPr>
            <p:ph type="ctrTitle"/>
          </p:nvPr>
        </p:nvSpPr>
        <p:spPr>
          <a:xfrm>
            <a:off x="358996" y="5710275"/>
            <a:ext cx="5117179" cy="762000"/>
          </a:xfrm>
        </p:spPr>
        <p:txBody>
          <a:bodyPr>
            <a:normAutofit/>
          </a:bodyPr>
          <a:lstStyle/>
          <a:p>
            <a:pPr algn="l">
              <a:defRPr/>
            </a:pPr>
            <a:r>
              <a:rPr lang="en-US" sz="2400" i="1" dirty="0">
                <a:latin typeface="Times New Roman" panose="02020603050405020304" pitchFamily="18" charset="0"/>
                <a:cs typeface="Times New Roman" panose="02020603050405020304" pitchFamily="18" charset="0"/>
              </a:rPr>
              <a:t>Department </a:t>
            </a:r>
            <a:r>
              <a:rPr lang="en-US" sz="2400" i="1" dirty="0" smtClean="0">
                <a:latin typeface="Times New Roman" panose="02020603050405020304" pitchFamily="18" charset="0"/>
                <a:cs typeface="Times New Roman" panose="02020603050405020304" pitchFamily="18" charset="0"/>
              </a:rPr>
              <a:t>of</a:t>
            </a:r>
            <a:br>
              <a:rPr lang="en-US" sz="2400" i="1" dirty="0" smtClean="0">
                <a:latin typeface="Times New Roman" panose="02020603050405020304" pitchFamily="18" charset="0"/>
                <a:cs typeface="Times New Roman" panose="02020603050405020304" pitchFamily="18" charset="0"/>
              </a:rPr>
            </a:br>
            <a:r>
              <a:rPr lang="en-US" sz="2400" i="1" dirty="0" smtClean="0">
                <a:latin typeface="Times New Roman" panose="02020603050405020304" pitchFamily="18" charset="0"/>
                <a:cs typeface="Times New Roman" panose="02020603050405020304" pitchFamily="18" charset="0"/>
              </a:rPr>
              <a:t>CSE </a:t>
            </a:r>
            <a:r>
              <a:rPr lang="en-US" sz="2400" i="1" dirty="0">
                <a:latin typeface="Times New Roman" panose="02020603050405020304" pitchFamily="18" charset="0"/>
                <a:cs typeface="Times New Roman" panose="02020603050405020304" pitchFamily="18" charset="0"/>
              </a:rPr>
              <a:t>– (IoT &amp; CSBT)</a:t>
            </a:r>
            <a:endParaRPr lang="en-IN" sz="2400" i="1" dirty="0">
              <a:latin typeface="Times New Roman" panose="02020603050405020304" pitchFamily="18" charset="0"/>
              <a:cs typeface="Times New Roman" panose="02020603050405020304" pitchFamily="18" charset="0"/>
            </a:endParaRPr>
          </a:p>
        </p:txBody>
      </p:sp>
      <p:sp>
        <p:nvSpPr>
          <p:cNvPr id="12" name="Rectangle 11"/>
          <p:cNvSpPr/>
          <p:nvPr/>
        </p:nvSpPr>
        <p:spPr>
          <a:xfrm>
            <a:off x="476089" y="5646775"/>
            <a:ext cx="901817" cy="63500"/>
          </a:xfrm>
          <a:prstGeom prst="rect">
            <a:avLst/>
          </a:prstGeom>
          <a:solidFill>
            <a:srgbClr val="00A1D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IN" dirty="0">
              <a:latin typeface="Times New Roman" panose="02020603050405020304" pitchFamily="18" charset="0"/>
              <a:cs typeface="Times New Roman" panose="02020603050405020304" pitchFamily="18" charset="0"/>
            </a:endParaRPr>
          </a:p>
        </p:txBody>
      </p:sp>
      <p:sp>
        <p:nvSpPr>
          <p:cNvPr id="14" name="Title 8"/>
          <p:cNvSpPr txBox="1">
            <a:spLocks/>
          </p:cNvSpPr>
          <p:nvPr/>
        </p:nvSpPr>
        <p:spPr>
          <a:xfrm>
            <a:off x="24943" y="1743487"/>
            <a:ext cx="6405147" cy="3475002"/>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defRPr/>
            </a:pPr>
            <a:r>
              <a:rPr lang="en-US" sz="2000" b="1" dirty="0">
                <a:solidFill>
                  <a:schemeClr val="accent2">
                    <a:lumMod val="75000"/>
                  </a:schemeClr>
                </a:solidFill>
                <a:latin typeface="Times New Roman" panose="02020603050405020304" pitchFamily="18" charset="0"/>
                <a:cs typeface="Times New Roman" panose="02020603050405020304" pitchFamily="18" charset="0"/>
              </a:rPr>
              <a:t>Project Presentation</a:t>
            </a:r>
          </a:p>
          <a:p>
            <a:pPr>
              <a:defRPr/>
            </a:pPr>
            <a:r>
              <a:rPr lang="en-US" sz="1800" b="1" dirty="0">
                <a:solidFill>
                  <a:schemeClr val="accent2">
                    <a:lumMod val="75000"/>
                  </a:schemeClr>
                </a:solidFill>
                <a:latin typeface="Times New Roman" panose="02020603050405020304" pitchFamily="18" charset="0"/>
                <a:cs typeface="Times New Roman" panose="02020603050405020304" pitchFamily="18" charset="0"/>
              </a:rPr>
              <a:t>On</a:t>
            </a:r>
          </a:p>
          <a:p>
            <a:pPr>
              <a:defRPr/>
            </a:pPr>
            <a:r>
              <a:rPr lang="en-US" sz="2000" b="1" dirty="0" smtClean="0">
                <a:solidFill>
                  <a:srgbClr val="00A1DA"/>
                </a:solidFill>
                <a:latin typeface="Times New Roman" panose="02020603050405020304" pitchFamily="18" charset="0"/>
                <a:cs typeface="Times New Roman" panose="02020603050405020304" pitchFamily="18" charset="0"/>
              </a:rPr>
              <a:t>“My City My Safety</a:t>
            </a:r>
            <a:r>
              <a:rPr lang="en-IN" sz="2000" b="1" dirty="0" smtClean="0">
                <a:solidFill>
                  <a:srgbClr val="00A1DA"/>
                </a:solidFill>
                <a:latin typeface="Times New Roman" panose="02020603050405020304" pitchFamily="18" charset="0"/>
                <a:cs typeface="Times New Roman" panose="02020603050405020304" pitchFamily="18" charset="0"/>
              </a:rPr>
              <a:t>: Anonymous crime reporting Network</a:t>
            </a:r>
            <a:r>
              <a:rPr lang="en-US" sz="2000" b="1" dirty="0" smtClean="0">
                <a:solidFill>
                  <a:srgbClr val="00A1DA"/>
                </a:solidFill>
                <a:latin typeface="Times New Roman" panose="02020603050405020304" pitchFamily="18" charset="0"/>
                <a:cs typeface="Times New Roman" panose="02020603050405020304" pitchFamily="18" charset="0"/>
              </a:rPr>
              <a:t>”</a:t>
            </a:r>
            <a:endParaRPr lang="en-US" sz="2000" b="1" dirty="0">
              <a:solidFill>
                <a:srgbClr val="00A1DA"/>
              </a:solidFill>
              <a:latin typeface="Times New Roman" panose="02020603050405020304" pitchFamily="18" charset="0"/>
              <a:cs typeface="Times New Roman" panose="02020603050405020304" pitchFamily="18" charset="0"/>
            </a:endParaRPr>
          </a:p>
          <a:p>
            <a:pPr>
              <a:defRPr/>
            </a:pPr>
            <a:r>
              <a:rPr lang="en-US" sz="2000" b="1" dirty="0">
                <a:solidFill>
                  <a:schemeClr val="accent2">
                    <a:lumMod val="75000"/>
                  </a:schemeClr>
                </a:solidFill>
                <a:latin typeface="Times New Roman" panose="02020603050405020304" pitchFamily="18" charset="0"/>
                <a:cs typeface="Times New Roman" panose="02020603050405020304" pitchFamily="18" charset="0"/>
              </a:rPr>
              <a:t>By</a:t>
            </a:r>
          </a:p>
          <a:p>
            <a:pPr>
              <a:defRPr/>
            </a:pPr>
            <a:r>
              <a:rPr lang="en-US" sz="2000" b="1" dirty="0">
                <a:latin typeface="Times New Roman" panose="02020603050405020304" pitchFamily="18" charset="0"/>
                <a:cs typeface="Times New Roman" panose="02020603050405020304" pitchFamily="18" charset="0"/>
              </a:rPr>
              <a:t> </a:t>
            </a:r>
            <a:r>
              <a:rPr lang="en-US" sz="2000" b="1" dirty="0" smtClean="0">
                <a:latin typeface="Times New Roman" panose="02020603050405020304" pitchFamily="18" charset="0"/>
                <a:cs typeface="Times New Roman" panose="02020603050405020304" pitchFamily="18" charset="0"/>
              </a:rPr>
              <a:t>M Prem Venkat </a:t>
            </a:r>
            <a:r>
              <a:rPr lang="en-US" sz="2000" b="1" dirty="0" smtClean="0">
                <a:latin typeface="Times New Roman" panose="02020603050405020304" pitchFamily="18" charset="0"/>
                <a:cs typeface="Times New Roman" panose="02020603050405020304" pitchFamily="18" charset="0"/>
              </a:rPr>
              <a:t>(1EP22IC029)</a:t>
            </a:r>
            <a:endParaRPr lang="en-US" sz="2000" b="1" dirty="0">
              <a:latin typeface="Times New Roman" panose="02020603050405020304" pitchFamily="18" charset="0"/>
              <a:cs typeface="Times New Roman" panose="02020603050405020304" pitchFamily="18" charset="0"/>
            </a:endParaRPr>
          </a:p>
          <a:p>
            <a:pPr>
              <a:defRPr/>
            </a:pPr>
            <a:r>
              <a:rPr lang="en-US" sz="2000" b="1" dirty="0" smtClean="0">
                <a:latin typeface="Times New Roman" panose="02020603050405020304" pitchFamily="18" charset="0"/>
                <a:cs typeface="Times New Roman" panose="02020603050405020304" pitchFamily="18" charset="0"/>
              </a:rPr>
              <a:t>Nisha </a:t>
            </a:r>
            <a:r>
              <a:rPr lang="en-US" sz="2000" b="1" dirty="0" smtClean="0">
                <a:latin typeface="Times New Roman" panose="02020603050405020304" pitchFamily="18" charset="0"/>
                <a:cs typeface="Times New Roman" panose="02020603050405020304" pitchFamily="18" charset="0"/>
              </a:rPr>
              <a:t>K </a:t>
            </a:r>
            <a:r>
              <a:rPr lang="en-US" sz="2000" b="1" dirty="0" smtClean="0">
                <a:latin typeface="Times New Roman" panose="02020603050405020304" pitchFamily="18" charset="0"/>
                <a:cs typeface="Times New Roman" panose="02020603050405020304" pitchFamily="18" charset="0"/>
              </a:rPr>
              <a:t>(1EP22IC035)</a:t>
            </a:r>
            <a:endParaRPr lang="en-US" sz="2000" b="1" dirty="0" smtClean="0">
              <a:latin typeface="Times New Roman" panose="02020603050405020304" pitchFamily="18" charset="0"/>
              <a:cs typeface="Times New Roman" panose="02020603050405020304" pitchFamily="18" charset="0"/>
            </a:endParaRPr>
          </a:p>
          <a:p>
            <a:pPr>
              <a:defRPr/>
            </a:pPr>
            <a:r>
              <a:rPr lang="en-US" sz="2000" b="1" dirty="0" err="1" smtClean="0">
                <a:latin typeface="Times New Roman" panose="02020603050405020304" pitchFamily="18" charset="0"/>
                <a:cs typeface="Times New Roman" panose="02020603050405020304" pitchFamily="18" charset="0"/>
              </a:rPr>
              <a:t>Niveditha</a:t>
            </a:r>
            <a:r>
              <a:rPr lang="en-US" sz="2000" b="1" smtClean="0">
                <a:latin typeface="Times New Roman" panose="02020603050405020304" pitchFamily="18" charset="0"/>
                <a:cs typeface="Times New Roman" panose="02020603050405020304" pitchFamily="18" charset="0"/>
              </a:rPr>
              <a:t> </a:t>
            </a:r>
            <a:r>
              <a:rPr lang="en-US" sz="2000" b="1" smtClean="0">
                <a:latin typeface="Times New Roman" panose="02020603050405020304" pitchFamily="18" charset="0"/>
                <a:cs typeface="Times New Roman" panose="02020603050405020304" pitchFamily="18" charset="0"/>
              </a:rPr>
              <a:t>C (1EP22IC036</a:t>
            </a:r>
            <a:r>
              <a:rPr lang="en-US" sz="2000" b="1" dirty="0" smtClean="0">
                <a:latin typeface="Times New Roman" panose="02020603050405020304" pitchFamily="18" charset="0"/>
                <a:cs typeface="Times New Roman" panose="02020603050405020304" pitchFamily="18" charset="0"/>
              </a:rPr>
              <a:t>)</a:t>
            </a:r>
            <a:endParaRPr lang="en-US" sz="2000" b="1" dirty="0" smtClean="0">
              <a:latin typeface="Times New Roman" panose="02020603050405020304" pitchFamily="18" charset="0"/>
              <a:cs typeface="Times New Roman" panose="02020603050405020304" pitchFamily="18" charset="0"/>
            </a:endParaRPr>
          </a:p>
          <a:p>
            <a:pPr>
              <a:defRPr/>
            </a:pPr>
            <a:r>
              <a:rPr lang="en-US" sz="2000" b="1" dirty="0" err="1" smtClean="0">
                <a:latin typeface="Times New Roman" panose="02020603050405020304" pitchFamily="18" charset="0"/>
                <a:cs typeface="Times New Roman" panose="02020603050405020304" pitchFamily="18" charset="0"/>
              </a:rPr>
              <a:t>Syeda</a:t>
            </a:r>
            <a:r>
              <a:rPr lang="en-US" sz="2000" b="1" dirty="0" smtClean="0">
                <a:latin typeface="Times New Roman" panose="02020603050405020304" pitchFamily="18" charset="0"/>
                <a:cs typeface="Times New Roman" panose="02020603050405020304" pitchFamily="18" charset="0"/>
              </a:rPr>
              <a:t> Saniya </a:t>
            </a:r>
            <a:r>
              <a:rPr lang="en-US" sz="2000" b="1" dirty="0" err="1" smtClean="0">
                <a:latin typeface="Times New Roman" panose="02020603050405020304" pitchFamily="18" charset="0"/>
                <a:cs typeface="Times New Roman" panose="02020603050405020304" pitchFamily="18" charset="0"/>
              </a:rPr>
              <a:t>Khazi</a:t>
            </a:r>
            <a:r>
              <a:rPr lang="en-US" sz="2000" b="1" dirty="0" smtClean="0">
                <a:latin typeface="Times New Roman" panose="02020603050405020304" pitchFamily="18" charset="0"/>
                <a:cs typeface="Times New Roman" panose="02020603050405020304" pitchFamily="18" charset="0"/>
              </a:rPr>
              <a:t> </a:t>
            </a:r>
            <a:r>
              <a:rPr lang="en-US" sz="2000" b="1" dirty="0" smtClean="0">
                <a:latin typeface="Times New Roman" panose="02020603050405020304" pitchFamily="18" charset="0"/>
                <a:cs typeface="Times New Roman" panose="02020603050405020304" pitchFamily="18" charset="0"/>
              </a:rPr>
              <a:t>(1EP22IC054)</a:t>
            </a:r>
            <a:endParaRPr lang="en-US" sz="2000" b="1" dirty="0">
              <a:latin typeface="Times New Roman" panose="02020603050405020304" pitchFamily="18" charset="0"/>
              <a:cs typeface="Times New Roman" panose="02020603050405020304" pitchFamily="18" charset="0"/>
            </a:endParaRPr>
          </a:p>
          <a:p>
            <a:pPr>
              <a:lnSpc>
                <a:spcPct val="150000"/>
              </a:lnSpc>
              <a:defRPr/>
            </a:pPr>
            <a:r>
              <a:rPr lang="en-US" sz="1800" b="1" dirty="0">
                <a:solidFill>
                  <a:schemeClr val="accent2">
                    <a:lumMod val="75000"/>
                  </a:schemeClr>
                </a:solidFill>
                <a:latin typeface="Times New Roman" panose="02020603050405020304" pitchFamily="18" charset="0"/>
                <a:cs typeface="Times New Roman" panose="02020603050405020304" pitchFamily="18" charset="0"/>
              </a:rPr>
              <a:t>Under the Guidance of </a:t>
            </a:r>
          </a:p>
          <a:p>
            <a:pPr>
              <a:defRPr/>
            </a:pPr>
            <a:r>
              <a:rPr lang="en-US" sz="2000" b="1" dirty="0" smtClean="0">
                <a:latin typeface="Times New Roman" panose="02020603050405020304" pitchFamily="18" charset="0"/>
                <a:cs typeface="Times New Roman" panose="02020603050405020304" pitchFamily="18" charset="0"/>
              </a:rPr>
              <a:t>Dr. Nanda Ashwin </a:t>
            </a:r>
          </a:p>
          <a:p>
            <a:pPr>
              <a:defRPr/>
            </a:pPr>
            <a:r>
              <a:rPr lang="en-US" sz="2000" b="1" dirty="0" smtClean="0">
                <a:latin typeface="Times New Roman" panose="02020603050405020304" pitchFamily="18" charset="0"/>
                <a:cs typeface="Times New Roman" panose="02020603050405020304" pitchFamily="18" charset="0"/>
              </a:rPr>
              <a:t>Professor &amp; HOD</a:t>
            </a:r>
            <a:endParaRPr lang="en-US" sz="20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 xmlns:a16="http://schemas.microsoft.com/office/drawing/2014/main" id="{93DBBA3E-E6DC-E278-0161-1843A1219AAE}"/>
              </a:ext>
            </a:extLst>
          </p:cNvPr>
          <p:cNvSpPr txBox="1"/>
          <p:nvPr/>
        </p:nvSpPr>
        <p:spPr>
          <a:xfrm>
            <a:off x="130432" y="758031"/>
            <a:ext cx="8270761" cy="461665"/>
          </a:xfrm>
          <a:prstGeom prst="rect">
            <a:avLst/>
          </a:prstGeom>
          <a:noFill/>
        </p:spPr>
        <p:txBody>
          <a:bodyPr wrap="square">
            <a:spAutoFit/>
          </a:bodyPr>
          <a:lstStyle/>
          <a:p>
            <a:pPr algn="ctr">
              <a:spcAft>
                <a:spcPts val="1000"/>
              </a:spcAft>
              <a:buNone/>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(An Autonomous Institute, Affiliated to VTU, Belagavi)</a:t>
            </a:r>
            <a:r>
              <a:rPr lang="en-IN"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Jnana Prabha, Bidarahalli, Bengaluru-49</a:t>
            </a:r>
            <a:r>
              <a:rPr lang="en-IN"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Approved by AICTE, New Delhi &amp; Government of Karnataka</a:t>
            </a:r>
            <a:r>
              <a:rPr lang="en-IN"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Accredited by NBA (CSE, ECE &amp; ISE) and NAAC with </a:t>
            </a: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A </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Grade</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7" name="Picture 6">
            <a:extLst>
              <a:ext uri="{FF2B5EF4-FFF2-40B4-BE49-F238E27FC236}">
                <a16:creationId xmlns="" xmlns:a16="http://schemas.microsoft.com/office/drawing/2014/main" id="{98E71D1F-3B91-A983-A6B3-C0507BE17262}"/>
              </a:ext>
            </a:extLst>
          </p:cNvPr>
          <p:cNvPicPr>
            <a:picLocks noChangeAspect="1"/>
          </p:cNvPicPr>
          <p:nvPr/>
        </p:nvPicPr>
        <p:blipFill>
          <a:blip r:embed="rId3"/>
          <a:srcRect/>
          <a:stretch>
            <a:fillRect/>
          </a:stretch>
        </p:blipFill>
        <p:spPr bwMode="auto">
          <a:xfrm>
            <a:off x="111124" y="119906"/>
            <a:ext cx="7441644" cy="641202"/>
          </a:xfrm>
          <a:prstGeom prst="rect">
            <a:avLst/>
          </a:prstGeom>
          <a:noFill/>
          <a:ln w="9525">
            <a:noFill/>
            <a:miter lim="800000"/>
            <a:headEnd/>
            <a:tailEnd/>
          </a:ln>
        </p:spPr>
      </p:pic>
    </p:spTree>
    <p:extLst>
      <p:ext uri="{BB962C8B-B14F-4D97-AF65-F5344CB8AC3E}">
        <p14:creationId xmlns:p14="http://schemas.microsoft.com/office/powerpoint/2010/main" val="3888714501"/>
      </p:ext>
    </p:extLst>
  </p:cSld>
  <p:clrMapOvr>
    <a:masterClrMapping/>
  </p:clrMapOvr>
  <p:transition spd="med">
    <p:pull/>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1983509" y="1286892"/>
            <a:ext cx="8204662" cy="496422"/>
          </a:xfrm>
        </p:spPr>
        <p:txBody>
          <a:bodyPr>
            <a:noAutofit/>
          </a:bodyPr>
          <a:lstStyle/>
          <a:p>
            <a:pPr algn="ctr"/>
            <a:r>
              <a:rPr lang="en-US" sz="4000" b="1" dirty="0" smtClean="0">
                <a:latin typeface="Times New Roman" pitchFamily="18" charset="0"/>
                <a:cs typeface="Times New Roman" pitchFamily="18" charset="0"/>
              </a:rPr>
              <a:t>Hardware &amp; Software Requirements</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111ED5DE-D130-398D-41D9-E8D5E10FDD1E}"/>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E4D59332-4DC5-AF46-DB8D-0910FDB1F15B}"/>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5" name="TextBox 4"/>
          <p:cNvSpPr txBox="1"/>
          <p:nvPr/>
        </p:nvSpPr>
        <p:spPr>
          <a:xfrm>
            <a:off x="678411" y="2382527"/>
            <a:ext cx="10814858" cy="3293209"/>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Hardware Requirements: </a:t>
            </a:r>
            <a:endParaRPr lang="en-US" b="1" dirty="0" smtClean="0">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Windows </a:t>
            </a:r>
            <a:r>
              <a:rPr lang="en-US" dirty="0">
                <a:latin typeface="Times New Roman" panose="02020603050405020304" pitchFamily="18" charset="0"/>
                <a:cs typeface="Times New Roman" panose="02020603050405020304" pitchFamily="18" charset="0"/>
              </a:rPr>
              <a:t>with i5 and </a:t>
            </a:r>
            <a:r>
              <a:rPr lang="en-US" dirty="0" smtClean="0">
                <a:latin typeface="Times New Roman" panose="02020603050405020304" pitchFamily="18" charset="0"/>
                <a:cs typeface="Times New Roman" panose="02020603050405020304" pitchFamily="18" charset="0"/>
              </a:rPr>
              <a:t>above.</a:t>
            </a:r>
            <a:endParaRPr lang="en-IN" i="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Min </a:t>
            </a:r>
            <a:r>
              <a:rPr lang="en-US" dirty="0">
                <a:latin typeface="Times New Roman" panose="02020603050405020304" pitchFamily="18" charset="0"/>
                <a:cs typeface="Times New Roman" panose="02020603050405020304" pitchFamily="18" charset="0"/>
              </a:rPr>
              <a:t>8GB RAM and 25 GB in local drive</a:t>
            </a:r>
            <a:r>
              <a:rPr lang="en-US" dirty="0" smtClean="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Ø"/>
            </a:pPr>
            <a:endParaRPr lang="en-US" i="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Software Requirements</a:t>
            </a:r>
            <a:r>
              <a:rPr lang="en-US" b="1" dirty="0" smtClean="0">
                <a:latin typeface="Times New Roman" panose="02020603050405020304" pitchFamily="18" charset="0"/>
                <a:cs typeface="Times New Roman" panose="02020603050405020304" pitchFamily="18" charset="0"/>
              </a:rPr>
              <a:t>:</a:t>
            </a:r>
          </a:p>
          <a:p>
            <a:endParaRPr lang="en-IN" sz="1400" b="1" i="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Python Idle.</a:t>
            </a:r>
            <a:endParaRPr lang="en-IN" i="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Ganache.</a:t>
            </a:r>
            <a:endParaRPr lang="en-IN" i="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err="1" smtClean="0">
                <a:latin typeface="Times New Roman" panose="02020603050405020304" pitchFamily="18" charset="0"/>
                <a:cs typeface="Times New Roman" panose="02020603050405020304" pitchFamily="18" charset="0"/>
              </a:rPr>
              <a:t>Metamask</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Chrome </a:t>
            </a:r>
            <a:r>
              <a:rPr lang="en-US" dirty="0" smtClean="0">
                <a:latin typeface="Times New Roman" panose="02020603050405020304" pitchFamily="18" charset="0"/>
                <a:cs typeface="Times New Roman" panose="02020603050405020304" pitchFamily="18" charset="0"/>
              </a:rPr>
              <a:t>extension.</a:t>
            </a:r>
            <a:endParaRPr lang="en-IN" i="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Back-end</a:t>
            </a:r>
            <a:r>
              <a:rPr lang="en-US" dirty="0">
                <a:latin typeface="Times New Roman" panose="02020603050405020304" pitchFamily="18" charset="0"/>
                <a:cs typeface="Times New Roman" panose="02020603050405020304" pitchFamily="18" charset="0"/>
              </a:rPr>
              <a:t>:- Python, Java Script, </a:t>
            </a:r>
            <a:r>
              <a:rPr lang="en-US" dirty="0" smtClean="0">
                <a:latin typeface="Times New Roman" panose="02020603050405020304" pitchFamily="18" charset="0"/>
                <a:cs typeface="Times New Roman" panose="02020603050405020304" pitchFamily="18" charset="0"/>
              </a:rPr>
              <a:t>Solidity.</a:t>
            </a:r>
            <a:endParaRPr lang="en-IN" i="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Front-end</a:t>
            </a:r>
            <a:r>
              <a:rPr lang="en-US" dirty="0">
                <a:latin typeface="Times New Roman" panose="02020603050405020304" pitchFamily="18" charset="0"/>
                <a:cs typeface="Times New Roman" panose="02020603050405020304" pitchFamily="18" charset="0"/>
              </a:rPr>
              <a:t>:- HTML, CSS</a:t>
            </a:r>
            <a:r>
              <a:rPr lang="en-US" dirty="0" smtClean="0">
                <a:latin typeface="Times New Roman" panose="02020603050405020304" pitchFamily="18" charset="0"/>
                <a:cs typeface="Times New Roman" panose="02020603050405020304" pitchFamily="18" charset="0"/>
              </a:rPr>
              <a:t>.</a:t>
            </a:r>
            <a:endParaRPr lang="en-IN"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7435168"/>
      </p:ext>
    </p:extLst>
  </p:cSld>
  <p:clrMapOvr>
    <a:masterClrMapping/>
  </p:clrMapOvr>
  <p:transition spd="med">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560516" y="1197065"/>
            <a:ext cx="2940736" cy="496422"/>
          </a:xfrm>
        </p:spPr>
        <p:txBody>
          <a:bodyPr>
            <a:noAutofit/>
          </a:bodyPr>
          <a:lstStyle/>
          <a:p>
            <a:pPr algn="ctr"/>
            <a:r>
              <a:rPr lang="en-US" sz="4000" b="1" dirty="0" smtClean="0">
                <a:latin typeface="Times New Roman" pitchFamily="18" charset="0"/>
                <a:cs typeface="Times New Roman" pitchFamily="18" charset="0"/>
              </a:rPr>
              <a:t>Architecture</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111ED5DE-D130-398D-41D9-E8D5E10FDD1E}"/>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E4D59332-4DC5-AF46-DB8D-0910FDB1F15B}"/>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pic>
        <p:nvPicPr>
          <p:cNvPr id="7" name="Content Placeholder 6"/>
          <p:cNvPicPr>
            <a:picLocks/>
          </p:cNvPicPr>
          <p:nvPr/>
        </p:nvPicPr>
        <p:blipFill>
          <a:blip r:embed="rId3"/>
          <a:srcRect/>
          <a:stretch>
            <a:fillRect/>
          </a:stretch>
        </p:blipFill>
        <p:spPr bwMode="auto">
          <a:xfrm>
            <a:off x="1916084" y="2067328"/>
            <a:ext cx="8229600" cy="3990110"/>
          </a:xfrm>
          <a:prstGeom prst="rect">
            <a:avLst/>
          </a:prstGeom>
          <a:noFill/>
          <a:ln w="9525">
            <a:noFill/>
            <a:miter lim="800000"/>
            <a:headEnd/>
            <a:tailEnd/>
          </a:ln>
        </p:spPr>
      </p:pic>
    </p:spTree>
    <p:extLst>
      <p:ext uri="{BB962C8B-B14F-4D97-AF65-F5344CB8AC3E}">
        <p14:creationId xmlns:p14="http://schemas.microsoft.com/office/powerpoint/2010/main" val="823193258"/>
      </p:ext>
    </p:extLst>
  </p:cSld>
  <p:clrMapOvr>
    <a:masterClrMapping/>
  </p:clrMapOvr>
  <p:transition spd="med">
    <p:pull/>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195198" y="1079760"/>
            <a:ext cx="3781282" cy="690497"/>
          </a:xfrm>
        </p:spPr>
        <p:txBody>
          <a:bodyPr>
            <a:normAutofit/>
          </a:bodyPr>
          <a:lstStyle/>
          <a:p>
            <a:pPr algn="ctr"/>
            <a:r>
              <a:rPr lang="en-US" sz="4000" b="1" dirty="0">
                <a:latin typeface="Times New Roman" pitchFamily="18" charset="0"/>
                <a:cs typeface="Times New Roman" pitchFamily="18" charset="0"/>
              </a:rPr>
              <a:t>Algorithm Used</a:t>
            </a:r>
          </a:p>
        </p:txBody>
      </p:sp>
      <p:pic>
        <p:nvPicPr>
          <p:cNvPr id="2" name="Picture 1">
            <a:extLst>
              <a:ext uri="{FF2B5EF4-FFF2-40B4-BE49-F238E27FC236}">
                <a16:creationId xmlns="" xmlns:a16="http://schemas.microsoft.com/office/drawing/2014/main" id="{5ECC7275-7605-8477-DD07-F6BA763D8DA5}"/>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B523A307-3E85-4D92-1BF7-468E9F731FA7}"/>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5" name="TextBox 4"/>
          <p:cNvSpPr txBox="1"/>
          <p:nvPr/>
        </p:nvSpPr>
        <p:spPr>
          <a:xfrm>
            <a:off x="774006" y="2162337"/>
            <a:ext cx="10623665" cy="4031873"/>
          </a:xfrm>
          <a:prstGeom prst="rect">
            <a:avLst/>
          </a:prstGeom>
          <a:noFill/>
        </p:spPr>
        <p:txBody>
          <a:bodyPr wrap="square" rtlCol="0">
            <a:spAutoFit/>
          </a:bodyPr>
          <a:lstStyle/>
          <a:p>
            <a:pPr marL="285750" indent="-285750">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Input </a:t>
            </a:r>
            <a:r>
              <a:rPr lang="en-US" sz="1600" b="1" dirty="0" smtClean="0">
                <a:latin typeface="Times New Roman" panose="02020603050405020304" pitchFamily="18" charset="0"/>
                <a:cs typeface="Times New Roman" panose="02020603050405020304" pitchFamily="18" charset="0"/>
              </a:rPr>
              <a:t>Collection:</a:t>
            </a: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user submits a suspicious activity tip along with optional images or </a:t>
            </a:r>
            <a:r>
              <a:rPr lang="en-US" sz="1600" dirty="0" smtClean="0">
                <a:latin typeface="Times New Roman" panose="02020603050405020304" pitchFamily="18" charset="0"/>
                <a:cs typeface="Times New Roman" panose="02020603050405020304" pitchFamily="18" charset="0"/>
              </a:rPr>
              <a:t>videos.</a:t>
            </a:r>
          </a:p>
          <a:p>
            <a:pPr marL="285750" indent="-285750">
              <a:buFont typeface="Wingdings" panose="05000000000000000000" pitchFamily="2" charset="2"/>
              <a:buChar char="Ø"/>
            </a:pPr>
            <a:endParaRPr lang="en-US" sz="1600"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600" b="1" dirty="0" smtClean="0">
                <a:latin typeface="Times New Roman" panose="02020603050405020304" pitchFamily="18" charset="0"/>
                <a:cs typeface="Times New Roman" panose="02020603050405020304" pitchFamily="18" charset="0"/>
              </a:rPr>
              <a:t>AES </a:t>
            </a:r>
            <a:r>
              <a:rPr lang="en-US" sz="1600" b="1" dirty="0">
                <a:latin typeface="Times New Roman" panose="02020603050405020304" pitchFamily="18" charset="0"/>
                <a:cs typeface="Times New Roman" panose="02020603050405020304" pitchFamily="18" charset="0"/>
              </a:rPr>
              <a:t>Encryption </a:t>
            </a:r>
            <a:r>
              <a:rPr lang="en-US" sz="1600" b="1" dirty="0" smtClean="0">
                <a:latin typeface="Times New Roman" panose="02020603050405020304" pitchFamily="18" charset="0"/>
                <a:cs typeface="Times New Roman" panose="02020603050405020304" pitchFamily="18" charset="0"/>
              </a:rPr>
              <a:t>Process:</a:t>
            </a:r>
            <a:r>
              <a:rPr lang="en-US" sz="1600" dirty="0" smtClean="0">
                <a:latin typeface="Times New Roman" panose="02020603050405020304" pitchFamily="18" charset="0"/>
                <a:cs typeface="Times New Roman" panose="02020603050405020304" pitchFamily="18" charset="0"/>
              </a:rPr>
              <a:t/>
            </a:r>
            <a:br>
              <a:rPr lang="en-US" sz="1600" dirty="0" smtClean="0">
                <a:latin typeface="Times New Roman" panose="02020603050405020304" pitchFamily="18" charset="0"/>
                <a:cs typeface="Times New Roman" panose="02020603050405020304" pitchFamily="18" charset="0"/>
              </a:rPr>
            </a:br>
            <a:r>
              <a:rPr lang="en-US" sz="1600" dirty="0" smtClean="0">
                <a:latin typeface="Times New Roman" panose="02020603050405020304" pitchFamily="18" charset="0"/>
                <a:cs typeface="Times New Roman" panose="02020603050405020304" pitchFamily="18" charset="0"/>
              </a:rPr>
              <a:t>The </a:t>
            </a:r>
            <a:r>
              <a:rPr lang="en-US" sz="1600" dirty="0">
                <a:latin typeface="Times New Roman" panose="02020603050405020304" pitchFamily="18" charset="0"/>
                <a:cs typeface="Times New Roman" panose="02020603050405020304" pitchFamily="18" charset="0"/>
              </a:rPr>
              <a:t>user’s personal details are encrypted using the AES </a:t>
            </a:r>
            <a:r>
              <a:rPr lang="en-US" sz="1600" dirty="0" smtClean="0">
                <a:latin typeface="Times New Roman" panose="02020603050405020304" pitchFamily="18" charset="0"/>
                <a:cs typeface="Times New Roman" panose="02020603050405020304" pitchFamily="18" charset="0"/>
              </a:rPr>
              <a:t>algorithm where a </a:t>
            </a:r>
            <a:r>
              <a:rPr lang="en-US" sz="1600" dirty="0">
                <a:latin typeface="Times New Roman" panose="02020603050405020304" pitchFamily="18" charset="0"/>
                <a:cs typeface="Times New Roman" panose="02020603050405020304" pitchFamily="18" charset="0"/>
              </a:rPr>
              <a:t>secret key is generated to </a:t>
            </a:r>
            <a:r>
              <a:rPr lang="en-US" sz="1600" dirty="0" smtClean="0">
                <a:latin typeface="Times New Roman" panose="02020603050405020304" pitchFamily="18" charset="0"/>
                <a:cs typeface="Times New Roman" panose="02020603050405020304" pitchFamily="18" charset="0"/>
              </a:rPr>
              <a:t>convert </a:t>
            </a:r>
            <a:r>
              <a:rPr lang="en-US" sz="1600" dirty="0">
                <a:latin typeface="Times New Roman" panose="02020603050405020304" pitchFamily="18" charset="0"/>
                <a:cs typeface="Times New Roman" panose="02020603050405020304" pitchFamily="18" charset="0"/>
              </a:rPr>
              <a:t>the identity information into unreadable </a:t>
            </a:r>
            <a:r>
              <a:rPr lang="en-US" sz="1600" dirty="0" err="1">
                <a:latin typeface="Times New Roman" panose="02020603050405020304" pitchFamily="18" charset="0"/>
                <a:cs typeface="Times New Roman" panose="02020603050405020304" pitchFamily="18" charset="0"/>
              </a:rPr>
              <a:t>ciphertext</a:t>
            </a:r>
            <a:r>
              <a:rPr lang="en-US" sz="1600" dirty="0">
                <a:latin typeface="Times New Roman" panose="02020603050405020304" pitchFamily="18" charset="0"/>
                <a:cs typeface="Times New Roman" panose="02020603050405020304" pitchFamily="18" charset="0"/>
              </a:rPr>
              <a:t>, ensuring </a:t>
            </a:r>
            <a:r>
              <a:rPr lang="en-US" sz="1600" dirty="0" smtClean="0">
                <a:latin typeface="Times New Roman" panose="02020603050405020304" pitchFamily="18" charset="0"/>
                <a:cs typeface="Times New Roman" panose="02020603050405020304" pitchFamily="18" charset="0"/>
              </a:rPr>
              <a:t>anonymity.</a:t>
            </a:r>
          </a:p>
          <a:p>
            <a:pPr marL="285750" indent="-285750">
              <a:buFont typeface="Wingdings" panose="05000000000000000000" pitchFamily="2" charset="2"/>
              <a:buChar char="Ø"/>
            </a:pPr>
            <a:endParaRPr lang="en-US" sz="1600"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600" b="1" dirty="0" smtClean="0">
                <a:latin typeface="Times New Roman" panose="02020603050405020304" pitchFamily="18" charset="0"/>
                <a:cs typeface="Times New Roman" panose="02020603050405020304" pitchFamily="18" charset="0"/>
              </a:rPr>
              <a:t>Decentralized </a:t>
            </a:r>
            <a:r>
              <a:rPr lang="en-US" sz="1600" b="1" dirty="0">
                <a:latin typeface="Times New Roman" panose="02020603050405020304" pitchFamily="18" charset="0"/>
                <a:cs typeface="Times New Roman" panose="02020603050405020304" pitchFamily="18" charset="0"/>
              </a:rPr>
              <a:t>File Storage (</a:t>
            </a:r>
            <a:r>
              <a:rPr lang="en-US" sz="1600" b="1" dirty="0" smtClean="0">
                <a:latin typeface="Times New Roman" panose="02020603050405020304" pitchFamily="18" charset="0"/>
                <a:cs typeface="Times New Roman" panose="02020603050405020304" pitchFamily="18" charset="0"/>
              </a:rPr>
              <a:t>IPFS):</a:t>
            </a:r>
            <a:r>
              <a:rPr lang="en-US" sz="1600" dirty="0" smtClean="0">
                <a:latin typeface="Times New Roman" panose="02020603050405020304" pitchFamily="18" charset="0"/>
                <a:cs typeface="Times New Roman" panose="02020603050405020304" pitchFamily="18" charset="0"/>
              </a:rPr>
              <a:t/>
            </a:r>
            <a:br>
              <a:rPr lang="en-US" sz="1600" dirty="0" smtClean="0">
                <a:latin typeface="Times New Roman" panose="02020603050405020304" pitchFamily="18" charset="0"/>
                <a:cs typeface="Times New Roman" panose="02020603050405020304" pitchFamily="18" charset="0"/>
              </a:rPr>
            </a:br>
            <a:r>
              <a:rPr lang="en-US" sz="1600" dirty="0" smtClean="0">
                <a:latin typeface="Times New Roman" panose="02020603050405020304" pitchFamily="18" charset="0"/>
                <a:cs typeface="Times New Roman" panose="02020603050405020304" pitchFamily="18" charset="0"/>
              </a:rPr>
              <a:t>IPFS </a:t>
            </a:r>
            <a:r>
              <a:rPr lang="en-US" sz="1600" dirty="0">
                <a:latin typeface="Times New Roman" panose="02020603050405020304" pitchFamily="18" charset="0"/>
                <a:cs typeface="Times New Roman" panose="02020603050405020304" pitchFamily="18" charset="0"/>
              </a:rPr>
              <a:t>generates a unique content hash which is used as a permanent reference to the </a:t>
            </a:r>
            <a:r>
              <a:rPr lang="en-US" sz="1600" dirty="0" smtClean="0">
                <a:latin typeface="Times New Roman" panose="02020603050405020304" pitchFamily="18" charset="0"/>
                <a:cs typeface="Times New Roman" panose="02020603050405020304" pitchFamily="18" charset="0"/>
              </a:rPr>
              <a:t>files.</a:t>
            </a:r>
          </a:p>
          <a:p>
            <a:pPr marL="285750" indent="-285750">
              <a:buFont typeface="Wingdings" panose="05000000000000000000" pitchFamily="2" charset="2"/>
              <a:buChar char="Ø"/>
            </a:pPr>
            <a:endParaRPr lang="en-US" sz="1600"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600" b="1" dirty="0" smtClean="0">
                <a:latin typeface="Times New Roman" panose="02020603050405020304" pitchFamily="18" charset="0"/>
                <a:cs typeface="Times New Roman" panose="02020603050405020304" pitchFamily="18" charset="0"/>
              </a:rPr>
              <a:t>Blockchain Recording:</a:t>
            </a:r>
            <a:r>
              <a:rPr lang="en-US" sz="1600" dirty="0" smtClean="0">
                <a:latin typeface="Times New Roman" panose="02020603050405020304" pitchFamily="18" charset="0"/>
                <a:cs typeface="Times New Roman" panose="02020603050405020304" pitchFamily="18" charset="0"/>
              </a:rPr>
              <a:t/>
            </a:r>
            <a:br>
              <a:rPr lang="en-US" sz="1600" dirty="0" smtClean="0">
                <a:latin typeface="Times New Roman" panose="02020603050405020304" pitchFamily="18" charset="0"/>
                <a:cs typeface="Times New Roman" panose="02020603050405020304" pitchFamily="18" charset="0"/>
              </a:rPr>
            </a:br>
            <a:r>
              <a:rPr lang="en-US" sz="1600" dirty="0" smtClean="0">
                <a:latin typeface="Times New Roman" panose="02020603050405020304" pitchFamily="18" charset="0"/>
                <a:cs typeface="Times New Roman" panose="02020603050405020304" pitchFamily="18" charset="0"/>
              </a:rPr>
              <a:t>The </a:t>
            </a:r>
            <a:r>
              <a:rPr lang="en-US" sz="1600" dirty="0">
                <a:latin typeface="Times New Roman" panose="02020603050405020304" pitchFamily="18" charset="0"/>
                <a:cs typeface="Times New Roman" panose="02020603050405020304" pitchFamily="18" charset="0"/>
              </a:rPr>
              <a:t>encrypted tip and the IPFS hash are stored on a </a:t>
            </a:r>
            <a:r>
              <a:rPr lang="en-US" sz="1600" dirty="0" smtClean="0">
                <a:latin typeface="Times New Roman" panose="02020603050405020304" pitchFamily="18" charset="0"/>
                <a:cs typeface="Times New Roman" panose="02020603050405020304" pitchFamily="18" charset="0"/>
              </a:rPr>
              <a:t>blockchain, each </a:t>
            </a:r>
            <a:r>
              <a:rPr lang="en-US" sz="1600" dirty="0">
                <a:latin typeface="Times New Roman" panose="02020603050405020304" pitchFamily="18" charset="0"/>
                <a:cs typeface="Times New Roman" panose="02020603050405020304" pitchFamily="18" charset="0"/>
              </a:rPr>
              <a:t>entry becomes immutable, meaning no one can alter or delete the </a:t>
            </a:r>
            <a:r>
              <a:rPr lang="en-US" sz="1600" dirty="0" smtClean="0">
                <a:latin typeface="Times New Roman" panose="02020603050405020304" pitchFamily="18" charset="0"/>
                <a:cs typeface="Times New Roman" panose="02020603050405020304" pitchFamily="18" charset="0"/>
              </a:rPr>
              <a:t>report.</a:t>
            </a:r>
          </a:p>
          <a:p>
            <a:pPr marL="285750" indent="-285750">
              <a:buFont typeface="Wingdings" panose="05000000000000000000" pitchFamily="2" charset="2"/>
              <a:buChar char="Ø"/>
            </a:pPr>
            <a:endParaRPr lang="en-US" sz="16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600" b="1" dirty="0" smtClean="0">
                <a:latin typeface="Times New Roman" panose="02020603050405020304" pitchFamily="18" charset="0"/>
                <a:cs typeface="Times New Roman" panose="02020603050405020304" pitchFamily="18" charset="0"/>
              </a:rPr>
              <a:t>Result Generation:</a:t>
            </a:r>
            <a:r>
              <a:rPr lang="en-US" sz="1600" dirty="0" smtClean="0">
                <a:latin typeface="Times New Roman" panose="02020603050405020304" pitchFamily="18" charset="0"/>
                <a:cs typeface="Times New Roman" panose="02020603050405020304" pitchFamily="18" charset="0"/>
              </a:rPr>
              <a:t/>
            </a:r>
            <a:br>
              <a:rPr lang="en-US" sz="1600" dirty="0" smtClean="0">
                <a:latin typeface="Times New Roman" panose="02020603050405020304" pitchFamily="18" charset="0"/>
                <a:cs typeface="Times New Roman" panose="02020603050405020304" pitchFamily="18" charset="0"/>
              </a:rPr>
            </a:br>
            <a:r>
              <a:rPr lang="en-US" sz="1600" dirty="0" smtClean="0">
                <a:latin typeface="Times New Roman" panose="02020603050405020304" pitchFamily="18" charset="0"/>
                <a:cs typeface="Times New Roman" panose="02020603050405020304" pitchFamily="18" charset="0"/>
              </a:rPr>
              <a:t>Authorities </a:t>
            </a:r>
            <a:r>
              <a:rPr lang="en-US" sz="1600" dirty="0">
                <a:latin typeface="Times New Roman" panose="02020603050405020304" pitchFamily="18" charset="0"/>
                <a:cs typeface="Times New Roman" panose="02020603050405020304" pitchFamily="18" charset="0"/>
              </a:rPr>
              <a:t>receive </a:t>
            </a:r>
            <a:r>
              <a:rPr lang="en-US" sz="1600" dirty="0" smtClean="0">
                <a:latin typeface="Times New Roman" panose="02020603050405020304" pitchFamily="18" charset="0"/>
                <a:cs typeface="Times New Roman" panose="02020603050405020304" pitchFamily="18" charset="0"/>
              </a:rPr>
              <a:t>secure </a:t>
            </a:r>
            <a:r>
              <a:rPr lang="en-US" sz="1600" dirty="0">
                <a:latin typeface="Times New Roman" panose="02020603050405020304" pitchFamily="18" charset="0"/>
                <a:cs typeface="Times New Roman" panose="02020603050405020304" pitchFamily="18" charset="0"/>
              </a:rPr>
              <a:t>access to the blockchain entry and IPFS media</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99514668"/>
      </p:ext>
    </p:extLst>
  </p:cSld>
  <p:clrMapOvr>
    <a:masterClrMapping/>
  </p:clrMapOvr>
  <p:transition spd="med">
    <p:pull/>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3956896" y="975408"/>
            <a:ext cx="4257887" cy="649684"/>
          </a:xfrm>
        </p:spPr>
        <p:txBody>
          <a:bodyPr>
            <a:normAutofit/>
          </a:bodyPr>
          <a:lstStyle/>
          <a:p>
            <a:pPr algn="ctr"/>
            <a:r>
              <a:rPr lang="en-US" sz="4000" b="1" dirty="0">
                <a:latin typeface="Times New Roman" pitchFamily="18" charset="0"/>
                <a:cs typeface="Times New Roman" pitchFamily="18" charset="0"/>
              </a:rPr>
              <a:t>Use Case Diagram</a:t>
            </a:r>
          </a:p>
        </p:txBody>
      </p:sp>
      <p:pic>
        <p:nvPicPr>
          <p:cNvPr id="2" name="Picture 1">
            <a:extLst>
              <a:ext uri="{FF2B5EF4-FFF2-40B4-BE49-F238E27FC236}">
                <a16:creationId xmlns="" xmlns:a16="http://schemas.microsoft.com/office/drawing/2014/main" id="{CD169F74-D6C0-8BEF-7096-EA71E75808BF}"/>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FE85E8E6-13CB-02FE-CDCC-325EEBF942B7}"/>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pic>
        <p:nvPicPr>
          <p:cNvPr id="6" name="Content Placeholder 5"/>
          <p:cNvPicPr>
            <a:picLocks noGrp="1"/>
          </p:cNvPicPr>
          <p:nvPr>
            <p:ph idx="1"/>
          </p:nvPr>
        </p:nvPicPr>
        <p:blipFill>
          <a:blip r:embed="rId3"/>
          <a:srcRect/>
          <a:stretch>
            <a:fillRect/>
          </a:stretch>
        </p:blipFill>
        <p:spPr bwMode="auto">
          <a:xfrm>
            <a:off x="3401519" y="1950003"/>
            <a:ext cx="5368639" cy="4156365"/>
          </a:xfrm>
          <a:prstGeom prst="rect">
            <a:avLst/>
          </a:prstGeom>
          <a:noFill/>
          <a:ln w="9525">
            <a:noFill/>
            <a:miter lim="800000"/>
            <a:headEnd/>
            <a:tailEnd/>
          </a:ln>
        </p:spPr>
      </p:pic>
    </p:spTree>
    <p:extLst>
      <p:ext uri="{BB962C8B-B14F-4D97-AF65-F5344CB8AC3E}">
        <p14:creationId xmlns:p14="http://schemas.microsoft.com/office/powerpoint/2010/main" val="3767854366"/>
      </p:ext>
    </p:extLst>
  </p:cSld>
  <p:clrMapOvr>
    <a:masterClrMapping/>
  </p:clrMapOvr>
  <p:transition spd="med">
    <p:pull/>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3920393" y="1034043"/>
            <a:ext cx="4330893" cy="649684"/>
          </a:xfrm>
        </p:spPr>
        <p:txBody>
          <a:bodyPr>
            <a:normAutofit/>
          </a:bodyPr>
          <a:lstStyle/>
          <a:p>
            <a:pPr algn="ctr"/>
            <a:r>
              <a:rPr lang="en-US" sz="4000" b="1" dirty="0" smtClean="0">
                <a:latin typeface="Times New Roman" pitchFamily="18" charset="0"/>
                <a:cs typeface="Times New Roman" pitchFamily="18" charset="0"/>
              </a:rPr>
              <a:t>Sequence </a:t>
            </a:r>
            <a:r>
              <a:rPr lang="en-US" sz="4000" b="1" dirty="0">
                <a:latin typeface="Times New Roman" pitchFamily="18" charset="0"/>
                <a:cs typeface="Times New Roman" pitchFamily="18" charset="0"/>
              </a:rPr>
              <a:t>Diagram</a:t>
            </a:r>
          </a:p>
        </p:txBody>
      </p:sp>
      <p:pic>
        <p:nvPicPr>
          <p:cNvPr id="2" name="Picture 1">
            <a:extLst>
              <a:ext uri="{FF2B5EF4-FFF2-40B4-BE49-F238E27FC236}">
                <a16:creationId xmlns="" xmlns:a16="http://schemas.microsoft.com/office/drawing/2014/main" id="{CD169F74-D6C0-8BEF-7096-EA71E75808BF}"/>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FE85E8E6-13CB-02FE-CDCC-325EEBF942B7}"/>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pic>
        <p:nvPicPr>
          <p:cNvPr id="10" name="Content Placeholder 5"/>
          <p:cNvPicPr>
            <a:picLocks noGrp="1"/>
          </p:cNvPicPr>
          <p:nvPr>
            <p:ph idx="1"/>
          </p:nvPr>
        </p:nvPicPr>
        <p:blipFill rotWithShape="1">
          <a:blip r:embed="rId3"/>
          <a:srcRect b="5721"/>
          <a:stretch/>
        </p:blipFill>
        <p:spPr bwMode="auto">
          <a:xfrm>
            <a:off x="3242121" y="2030090"/>
            <a:ext cx="5687438" cy="4054827"/>
          </a:xfrm>
          <a:prstGeom prst="rect">
            <a:avLst/>
          </a:prstGeom>
          <a:noFill/>
          <a:ln w="9525">
            <a:noFill/>
            <a:miter lim="800000"/>
            <a:headEnd/>
            <a:tailEnd/>
          </a:ln>
        </p:spPr>
      </p:pic>
    </p:spTree>
    <p:extLst>
      <p:ext uri="{BB962C8B-B14F-4D97-AF65-F5344CB8AC3E}">
        <p14:creationId xmlns:p14="http://schemas.microsoft.com/office/powerpoint/2010/main" val="1483215457"/>
      </p:ext>
    </p:extLst>
  </p:cSld>
  <p:clrMapOvr>
    <a:masterClrMapping/>
  </p:clrMapOvr>
  <p:transition spd="med">
    <p:pull/>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227964" y="975408"/>
            <a:ext cx="3715751" cy="649684"/>
          </a:xfrm>
        </p:spPr>
        <p:txBody>
          <a:bodyPr>
            <a:normAutofit/>
          </a:bodyPr>
          <a:lstStyle/>
          <a:p>
            <a:pPr algn="ctr"/>
            <a:r>
              <a:rPr lang="en-US" sz="4000" b="1" dirty="0" smtClean="0">
                <a:latin typeface="Times New Roman" pitchFamily="18" charset="0"/>
                <a:cs typeface="Times New Roman" pitchFamily="18" charset="0"/>
              </a:rPr>
              <a:t>Implementation</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CD169F74-D6C0-8BEF-7096-EA71E75808BF}"/>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FE85E8E6-13CB-02FE-CDCC-325EEBF942B7}"/>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7" name="TextBox 6"/>
          <p:cNvSpPr txBox="1"/>
          <p:nvPr/>
        </p:nvSpPr>
        <p:spPr>
          <a:xfrm>
            <a:off x="761538" y="1912820"/>
            <a:ext cx="10648602" cy="4478149"/>
          </a:xfrm>
          <a:prstGeom prst="rect">
            <a:avLst/>
          </a:prstGeom>
          <a:noFill/>
        </p:spPr>
        <p:txBody>
          <a:bodyPr wrap="square" rtlCol="0">
            <a:spAutoFit/>
          </a:bodyPr>
          <a:lstStyle/>
          <a:p>
            <a:pPr marL="285750" indent="-285750" algn="just">
              <a:buFont typeface="Wingdings" panose="05000000000000000000" pitchFamily="2" charset="2"/>
              <a:buChar char="Ø"/>
            </a:pPr>
            <a:r>
              <a:rPr lang="en-IN" sz="1500" dirty="0">
                <a:latin typeface="Times New Roman" panose="02020603050405020304" pitchFamily="18" charset="0"/>
                <a:cs typeface="Times New Roman" panose="02020603050405020304" pitchFamily="18" charset="0"/>
              </a:rPr>
              <a:t>First go inside ‘hello-eth/node-modules/bin’ folder and then find and double click on ‘runBlockchain.bat’ file to start </a:t>
            </a:r>
            <a:r>
              <a:rPr lang="en-IN" sz="1500" dirty="0" err="1">
                <a:latin typeface="Times New Roman" panose="02020603050405020304" pitchFamily="18" charset="0"/>
                <a:cs typeface="Times New Roman" panose="02020603050405020304" pitchFamily="18" charset="0"/>
              </a:rPr>
              <a:t>Ethereum</a:t>
            </a:r>
            <a:r>
              <a:rPr lang="en-IN" sz="1500" dirty="0">
                <a:latin typeface="Times New Roman" panose="02020603050405020304" pitchFamily="18" charset="0"/>
                <a:cs typeface="Times New Roman" panose="02020603050405020304" pitchFamily="18" charset="0"/>
              </a:rPr>
              <a:t> tool and then </a:t>
            </a:r>
            <a:r>
              <a:rPr lang="en-IN" sz="1500" dirty="0" smtClean="0">
                <a:latin typeface="Times New Roman" panose="02020603050405020304" pitchFamily="18" charset="0"/>
                <a:cs typeface="Times New Roman" panose="02020603050405020304" pitchFamily="18" charset="0"/>
              </a:rPr>
              <a:t>the </a:t>
            </a:r>
            <a:r>
              <a:rPr lang="en-IN" sz="1500" dirty="0" err="1" smtClean="0">
                <a:latin typeface="Times New Roman" panose="02020603050405020304" pitchFamily="18" charset="0"/>
                <a:cs typeface="Times New Roman" panose="02020603050405020304" pitchFamily="18" charset="0"/>
              </a:rPr>
              <a:t>cmd</a:t>
            </a:r>
            <a:r>
              <a:rPr lang="en-IN" sz="1500" dirty="0" smtClean="0">
                <a:latin typeface="Times New Roman" panose="02020603050405020304" pitchFamily="18" charset="0"/>
                <a:cs typeface="Times New Roman" panose="02020603050405020304" pitchFamily="18" charset="0"/>
              </a:rPr>
              <a:t> prompt will open with the default private keys.</a:t>
            </a:r>
          </a:p>
          <a:p>
            <a:pPr marL="285750" indent="-285750" algn="just">
              <a:buFont typeface="Wingdings" panose="05000000000000000000" pitchFamily="2" charset="2"/>
              <a:buChar char="Ø"/>
            </a:pPr>
            <a:r>
              <a:rPr lang="en-IN" sz="1500" dirty="0" smtClean="0">
                <a:latin typeface="Times New Roman" panose="02020603050405020304" pitchFamily="18" charset="0"/>
                <a:cs typeface="Times New Roman" panose="02020603050405020304" pitchFamily="18" charset="0"/>
              </a:rPr>
              <a:t>Now </a:t>
            </a:r>
            <a:r>
              <a:rPr lang="en-IN" sz="1500" dirty="0">
                <a:latin typeface="Times New Roman" panose="02020603050405020304" pitchFamily="18" charset="0"/>
                <a:cs typeface="Times New Roman" panose="02020603050405020304" pitchFamily="18" charset="0"/>
              </a:rPr>
              <a:t>type command as ‘migrate’ and press enter key to deploy </a:t>
            </a:r>
            <a:r>
              <a:rPr lang="en-IN" sz="1500" dirty="0" smtClean="0">
                <a:latin typeface="Times New Roman" panose="02020603050405020304" pitchFamily="18" charset="0"/>
                <a:cs typeface="Times New Roman" panose="02020603050405020304" pitchFamily="18" charset="0"/>
              </a:rPr>
              <a:t>contract. </a:t>
            </a:r>
          </a:p>
          <a:p>
            <a:pPr marL="285750" indent="-285750" algn="just">
              <a:buFont typeface="Wingdings" panose="05000000000000000000" pitchFamily="2" charset="2"/>
              <a:buChar char="Ø"/>
            </a:pPr>
            <a:r>
              <a:rPr lang="en-IN" sz="1500" dirty="0" smtClean="0">
                <a:latin typeface="Times New Roman" panose="02020603050405020304" pitchFamily="18" charset="0"/>
                <a:cs typeface="Times New Roman" panose="02020603050405020304" pitchFamily="18" charset="0"/>
              </a:rPr>
              <a:t>A new page will appear with </a:t>
            </a:r>
            <a:r>
              <a:rPr lang="en-IN" sz="1500" dirty="0">
                <a:latin typeface="Times New Roman" panose="02020603050405020304" pitchFamily="18" charset="0"/>
                <a:cs typeface="Times New Roman" panose="02020603050405020304" pitchFamily="18" charset="0"/>
              </a:rPr>
              <a:t>white colour text </a:t>
            </a:r>
            <a:r>
              <a:rPr lang="en-IN" sz="1500" dirty="0" smtClean="0">
                <a:latin typeface="Times New Roman" panose="02020603050405020304" pitchFamily="18" charset="0"/>
                <a:cs typeface="Times New Roman" panose="02020603050405020304" pitchFamily="18" charset="0"/>
              </a:rPr>
              <a:t>that displays </a:t>
            </a:r>
            <a:r>
              <a:rPr lang="en-IN" sz="1500" dirty="0">
                <a:latin typeface="Times New Roman" panose="02020603050405020304" pitchFamily="18" charset="0"/>
                <a:cs typeface="Times New Roman" panose="02020603050405020304" pitchFamily="18" charset="0"/>
              </a:rPr>
              <a:t>‘Smart Contract’ deployed and </a:t>
            </a:r>
            <a:r>
              <a:rPr lang="en-IN" sz="1500" dirty="0" smtClean="0">
                <a:latin typeface="Times New Roman" panose="02020603050405020304" pitchFamily="18" charset="0"/>
                <a:cs typeface="Times New Roman" panose="02020603050405020304" pitchFamily="18" charset="0"/>
              </a:rPr>
              <a:t>gives the </a:t>
            </a:r>
            <a:r>
              <a:rPr lang="en-IN" sz="1500" dirty="0">
                <a:latin typeface="Times New Roman" panose="02020603050405020304" pitchFamily="18" charset="0"/>
                <a:cs typeface="Times New Roman" panose="02020603050405020304" pitchFamily="18" charset="0"/>
              </a:rPr>
              <a:t>contract address </a:t>
            </a:r>
            <a:r>
              <a:rPr lang="en-IN" sz="1500" dirty="0" smtClean="0">
                <a:latin typeface="Times New Roman" panose="02020603050405020304" pitchFamily="18" charset="0"/>
                <a:cs typeface="Times New Roman" panose="02020603050405020304" pitchFamily="18" charset="0"/>
              </a:rPr>
              <a:t>where </a:t>
            </a:r>
            <a:r>
              <a:rPr lang="en-IN" sz="1500" dirty="0">
                <a:latin typeface="Times New Roman" panose="02020603050405020304" pitchFamily="18" charset="0"/>
                <a:cs typeface="Times New Roman" panose="02020603050405020304" pitchFamily="18" charset="0"/>
              </a:rPr>
              <a:t>this address </a:t>
            </a:r>
            <a:r>
              <a:rPr lang="en-IN" sz="1500" dirty="0" smtClean="0">
                <a:latin typeface="Times New Roman" panose="02020603050405020304" pitchFamily="18" charset="0"/>
                <a:cs typeface="Times New Roman" panose="02020603050405020304" pitchFamily="18" charset="0"/>
              </a:rPr>
              <a:t>should be specified in the </a:t>
            </a:r>
            <a:r>
              <a:rPr lang="en-IN" sz="1500" dirty="0">
                <a:latin typeface="Times New Roman" panose="02020603050405020304" pitchFamily="18" charset="0"/>
                <a:cs typeface="Times New Roman" panose="02020603050405020304" pitchFamily="18" charset="0"/>
              </a:rPr>
              <a:t>python code to save and get details from </a:t>
            </a:r>
            <a:r>
              <a:rPr lang="en-IN" sz="1500" dirty="0" smtClean="0">
                <a:latin typeface="Times New Roman" panose="02020603050405020304" pitchFamily="18" charset="0"/>
                <a:cs typeface="Times New Roman" panose="02020603050405020304" pitchFamily="18" charset="0"/>
              </a:rPr>
              <a:t>Thorium.</a:t>
            </a:r>
          </a:p>
          <a:p>
            <a:pPr marL="285750" indent="-285750" algn="just">
              <a:buFont typeface="Wingdings" panose="05000000000000000000" pitchFamily="2" charset="2"/>
              <a:buChar char="Ø"/>
            </a:pPr>
            <a:endParaRPr lang="en-IN" sz="1500" dirty="0">
              <a:latin typeface="Times New Roman" panose="02020603050405020304" pitchFamily="18" charset="0"/>
              <a:cs typeface="Times New Roman" panose="02020603050405020304" pitchFamily="18" charset="0"/>
            </a:endParaRPr>
          </a:p>
          <a:p>
            <a:pPr algn="just"/>
            <a:r>
              <a:rPr lang="en-IN" sz="1500" b="1" dirty="0">
                <a:latin typeface="Times New Roman" panose="02020603050405020304" pitchFamily="18" charset="0"/>
                <a:cs typeface="Times New Roman" panose="02020603050405020304" pitchFamily="18" charset="0"/>
              </a:rPr>
              <a:t>To implement </a:t>
            </a:r>
            <a:r>
              <a:rPr lang="en-IN" sz="1500" b="1" dirty="0" smtClean="0">
                <a:latin typeface="Times New Roman" panose="02020603050405020304" pitchFamily="18" charset="0"/>
                <a:cs typeface="Times New Roman" panose="02020603050405020304" pitchFamily="18" charset="0"/>
              </a:rPr>
              <a:t>this </a:t>
            </a:r>
            <a:r>
              <a:rPr lang="en-IN" sz="1500" b="1" dirty="0">
                <a:latin typeface="Times New Roman" panose="02020603050405020304" pitchFamily="18" charset="0"/>
                <a:cs typeface="Times New Roman" panose="02020603050405020304" pitchFamily="18" charset="0"/>
              </a:rPr>
              <a:t>we have designed following </a:t>
            </a:r>
            <a:r>
              <a:rPr lang="en-IN" sz="1500" b="1" dirty="0" smtClean="0">
                <a:latin typeface="Times New Roman" panose="02020603050405020304" pitchFamily="18" charset="0"/>
                <a:cs typeface="Times New Roman" panose="02020603050405020304" pitchFamily="18" charset="0"/>
              </a:rPr>
              <a:t>modules</a:t>
            </a:r>
          </a:p>
          <a:p>
            <a:pPr algn="just"/>
            <a:endParaRPr lang="en-IN" sz="1500" b="1" dirty="0">
              <a:latin typeface="Times New Roman" panose="02020603050405020304" pitchFamily="18" charset="0"/>
              <a:cs typeface="Times New Roman" panose="02020603050405020304" pitchFamily="18" charset="0"/>
            </a:endParaRPr>
          </a:p>
          <a:p>
            <a:pPr marL="285750" lvl="0" indent="-285750" algn="just">
              <a:buFont typeface="Wingdings" panose="05000000000000000000" pitchFamily="2" charset="2"/>
              <a:buChar char="Ø"/>
            </a:pPr>
            <a:r>
              <a:rPr lang="en-IN" sz="1500" b="1" dirty="0">
                <a:latin typeface="Times New Roman" panose="02020603050405020304" pitchFamily="18" charset="0"/>
                <a:cs typeface="Times New Roman" panose="02020603050405020304" pitchFamily="18" charset="0"/>
              </a:rPr>
              <a:t>New User Sign up:</a:t>
            </a:r>
            <a:r>
              <a:rPr lang="en-IN" sz="1500" dirty="0">
                <a:latin typeface="Times New Roman" panose="02020603050405020304" pitchFamily="18" charset="0"/>
                <a:cs typeface="Times New Roman" panose="02020603050405020304" pitchFamily="18" charset="0"/>
              </a:rPr>
              <a:t> </a:t>
            </a:r>
            <a:r>
              <a:rPr lang="en-IN" sz="1500" dirty="0" smtClean="0">
                <a:latin typeface="Times New Roman" panose="02020603050405020304" pitchFamily="18" charset="0"/>
                <a:cs typeface="Times New Roman" panose="02020603050405020304" pitchFamily="18" charset="0"/>
              </a:rPr>
              <a:t>Using </a:t>
            </a:r>
            <a:r>
              <a:rPr lang="en-IN" sz="1500" dirty="0">
                <a:latin typeface="Times New Roman" panose="02020603050405020304" pitchFamily="18" charset="0"/>
                <a:cs typeface="Times New Roman" panose="02020603050405020304" pitchFamily="18" charset="0"/>
              </a:rPr>
              <a:t>this module user can sign up with the </a:t>
            </a:r>
            <a:r>
              <a:rPr lang="en-IN" sz="1500" dirty="0" smtClean="0">
                <a:latin typeface="Times New Roman" panose="02020603050405020304" pitchFamily="18" charset="0"/>
                <a:cs typeface="Times New Roman" panose="02020603050405020304" pitchFamily="18" charset="0"/>
              </a:rPr>
              <a:t>application.</a:t>
            </a:r>
          </a:p>
          <a:p>
            <a:pPr marL="285750" lvl="0" indent="-285750" algn="just">
              <a:buFont typeface="Wingdings" panose="05000000000000000000" pitchFamily="2" charset="2"/>
              <a:buChar char="Ø"/>
            </a:pPr>
            <a:r>
              <a:rPr lang="en-IN" sz="1500" b="1" dirty="0" smtClean="0">
                <a:latin typeface="Times New Roman" panose="02020603050405020304" pitchFamily="18" charset="0"/>
                <a:cs typeface="Times New Roman" panose="02020603050405020304" pitchFamily="18" charset="0"/>
              </a:rPr>
              <a:t>User </a:t>
            </a:r>
            <a:r>
              <a:rPr lang="en-IN" sz="1500" b="1" dirty="0">
                <a:latin typeface="Times New Roman" panose="02020603050405020304" pitchFamily="18" charset="0"/>
                <a:cs typeface="Times New Roman" panose="02020603050405020304" pitchFamily="18" charset="0"/>
              </a:rPr>
              <a:t>Login:</a:t>
            </a:r>
            <a:r>
              <a:rPr lang="en-IN" sz="1500" dirty="0">
                <a:latin typeface="Times New Roman" panose="02020603050405020304" pitchFamily="18" charset="0"/>
                <a:cs typeface="Times New Roman" panose="02020603050405020304" pitchFamily="18" charset="0"/>
              </a:rPr>
              <a:t> </a:t>
            </a:r>
            <a:r>
              <a:rPr lang="en-IN" sz="1500" dirty="0" smtClean="0">
                <a:latin typeface="Times New Roman" panose="02020603050405020304" pitchFamily="18" charset="0"/>
                <a:cs typeface="Times New Roman" panose="02020603050405020304" pitchFamily="18" charset="0"/>
              </a:rPr>
              <a:t>Using </a:t>
            </a:r>
            <a:r>
              <a:rPr lang="en-IN" sz="1500" dirty="0">
                <a:latin typeface="Times New Roman" panose="02020603050405020304" pitchFamily="18" charset="0"/>
                <a:cs typeface="Times New Roman" panose="02020603050405020304" pitchFamily="18" charset="0"/>
              </a:rPr>
              <a:t>this module user can login to application and all user details will be managed with server in AES encrypted </a:t>
            </a:r>
            <a:r>
              <a:rPr lang="en-IN" sz="1500" dirty="0" smtClean="0">
                <a:latin typeface="Times New Roman" panose="02020603050405020304" pitchFamily="18" charset="0"/>
                <a:cs typeface="Times New Roman" panose="02020603050405020304" pitchFamily="18" charset="0"/>
              </a:rPr>
              <a:t>format.</a:t>
            </a:r>
          </a:p>
          <a:p>
            <a:pPr marL="285750" lvl="0" indent="-285750" algn="just">
              <a:buFont typeface="Wingdings" panose="05000000000000000000" pitchFamily="2" charset="2"/>
              <a:buChar char="Ø"/>
            </a:pPr>
            <a:r>
              <a:rPr lang="en-IN" sz="1500" b="1" dirty="0" smtClean="0">
                <a:latin typeface="Times New Roman" panose="02020603050405020304" pitchFamily="18" charset="0"/>
                <a:cs typeface="Times New Roman" panose="02020603050405020304" pitchFamily="18" charset="0"/>
              </a:rPr>
              <a:t>Submit </a:t>
            </a:r>
            <a:r>
              <a:rPr lang="en-IN" sz="1500" b="1" dirty="0">
                <a:latin typeface="Times New Roman" panose="02020603050405020304" pitchFamily="18" charset="0"/>
                <a:cs typeface="Times New Roman" panose="02020603050405020304" pitchFamily="18" charset="0"/>
              </a:rPr>
              <a:t>your Tip:</a:t>
            </a:r>
            <a:r>
              <a:rPr lang="en-IN" sz="1500" dirty="0">
                <a:latin typeface="Times New Roman" panose="02020603050405020304" pitchFamily="18" charset="0"/>
                <a:cs typeface="Times New Roman" panose="02020603050405020304" pitchFamily="18" charset="0"/>
              </a:rPr>
              <a:t> </a:t>
            </a:r>
            <a:r>
              <a:rPr lang="en-IN" sz="1500" dirty="0" smtClean="0">
                <a:latin typeface="Times New Roman" panose="02020603050405020304" pitchFamily="18" charset="0"/>
                <a:cs typeface="Times New Roman" panose="02020603050405020304" pitchFamily="18" charset="0"/>
              </a:rPr>
              <a:t>After </a:t>
            </a:r>
            <a:r>
              <a:rPr lang="en-IN" sz="1500" dirty="0">
                <a:latin typeface="Times New Roman" panose="02020603050405020304" pitchFamily="18" charset="0"/>
                <a:cs typeface="Times New Roman" panose="02020603050405020304" pitchFamily="18" charset="0"/>
              </a:rPr>
              <a:t>login using this module user can submit tip about any suspicious </a:t>
            </a:r>
            <a:r>
              <a:rPr lang="en-IN" sz="1500" dirty="0" smtClean="0">
                <a:latin typeface="Times New Roman" panose="02020603050405020304" pitchFamily="18" charset="0"/>
                <a:cs typeface="Times New Roman" panose="02020603050405020304" pitchFamily="18" charset="0"/>
              </a:rPr>
              <a:t>activities.</a:t>
            </a:r>
          </a:p>
          <a:p>
            <a:pPr marL="285750" lvl="0" indent="-285750" algn="just">
              <a:buFont typeface="Wingdings" panose="05000000000000000000" pitchFamily="2" charset="2"/>
              <a:buChar char="Ø"/>
            </a:pPr>
            <a:r>
              <a:rPr lang="en-IN" sz="1500" b="1" dirty="0" smtClean="0">
                <a:latin typeface="Times New Roman" panose="02020603050405020304" pitchFamily="18" charset="0"/>
                <a:cs typeface="Times New Roman" panose="02020603050405020304" pitchFamily="18" charset="0"/>
              </a:rPr>
              <a:t>View </a:t>
            </a:r>
            <a:r>
              <a:rPr lang="en-IN" sz="1500" b="1" dirty="0">
                <a:latin typeface="Times New Roman" panose="02020603050405020304" pitchFamily="18" charset="0"/>
                <a:cs typeface="Times New Roman" panose="02020603050405020304" pitchFamily="18" charset="0"/>
              </a:rPr>
              <a:t>your Past Tips:</a:t>
            </a:r>
            <a:r>
              <a:rPr lang="en-IN" sz="1500" dirty="0">
                <a:latin typeface="Times New Roman" panose="02020603050405020304" pitchFamily="18" charset="0"/>
                <a:cs typeface="Times New Roman" panose="02020603050405020304" pitchFamily="18" charset="0"/>
              </a:rPr>
              <a:t> </a:t>
            </a:r>
            <a:r>
              <a:rPr lang="en-IN" sz="1500" dirty="0" smtClean="0">
                <a:latin typeface="Times New Roman" panose="02020603050405020304" pitchFamily="18" charset="0"/>
                <a:cs typeface="Times New Roman" panose="02020603050405020304" pitchFamily="18" charset="0"/>
              </a:rPr>
              <a:t>Using </a:t>
            </a:r>
            <a:r>
              <a:rPr lang="en-IN" sz="1500" dirty="0">
                <a:latin typeface="Times New Roman" panose="02020603050405020304" pitchFamily="18" charset="0"/>
                <a:cs typeface="Times New Roman" panose="02020603050405020304" pitchFamily="18" charset="0"/>
              </a:rPr>
              <a:t>this module user can view all submitted tip </a:t>
            </a:r>
            <a:r>
              <a:rPr lang="en-IN" sz="1500" dirty="0" smtClean="0">
                <a:latin typeface="Times New Roman" panose="02020603050405020304" pitchFamily="18" charset="0"/>
                <a:cs typeface="Times New Roman" panose="02020603050405020304" pitchFamily="18" charset="0"/>
              </a:rPr>
              <a:t>reports.</a:t>
            </a:r>
          </a:p>
          <a:p>
            <a:pPr marL="285750" lvl="0" indent="-285750" algn="just">
              <a:buFont typeface="Wingdings" panose="05000000000000000000" pitchFamily="2" charset="2"/>
              <a:buChar char="Ø"/>
            </a:pPr>
            <a:r>
              <a:rPr lang="en-IN" sz="1500" b="1" dirty="0" smtClean="0">
                <a:latin typeface="Times New Roman" panose="02020603050405020304" pitchFamily="18" charset="0"/>
                <a:cs typeface="Times New Roman" panose="02020603050405020304" pitchFamily="18" charset="0"/>
              </a:rPr>
              <a:t>Authority </a:t>
            </a:r>
            <a:r>
              <a:rPr lang="en-IN" sz="1500" b="1" dirty="0">
                <a:latin typeface="Times New Roman" panose="02020603050405020304" pitchFamily="18" charset="0"/>
                <a:cs typeface="Times New Roman" panose="02020603050405020304" pitchFamily="18" charset="0"/>
              </a:rPr>
              <a:t>Login:</a:t>
            </a:r>
            <a:r>
              <a:rPr lang="en-IN" sz="1500" dirty="0">
                <a:latin typeface="Times New Roman" panose="02020603050405020304" pitchFamily="18" charset="0"/>
                <a:cs typeface="Times New Roman" panose="02020603050405020304" pitchFamily="18" charset="0"/>
              </a:rPr>
              <a:t> </a:t>
            </a:r>
            <a:r>
              <a:rPr lang="en-IN" sz="1500" dirty="0" smtClean="0">
                <a:latin typeface="Times New Roman" panose="02020603050405020304" pitchFamily="18" charset="0"/>
                <a:cs typeface="Times New Roman" panose="02020603050405020304" pitchFamily="18" charset="0"/>
              </a:rPr>
              <a:t>Authority </a:t>
            </a:r>
            <a:r>
              <a:rPr lang="en-IN" sz="1500" dirty="0">
                <a:latin typeface="Times New Roman" panose="02020603050405020304" pitchFamily="18" charset="0"/>
                <a:cs typeface="Times New Roman" panose="02020603050405020304" pitchFamily="18" charset="0"/>
              </a:rPr>
              <a:t>can login to system using username and password as ‘admin’. After login authority can perform following </a:t>
            </a:r>
            <a:r>
              <a:rPr lang="en-IN" sz="1500" dirty="0" smtClean="0">
                <a:latin typeface="Times New Roman" panose="02020603050405020304" pitchFamily="18" charset="0"/>
                <a:cs typeface="Times New Roman" panose="02020603050405020304" pitchFamily="18" charset="0"/>
              </a:rPr>
              <a:t>options.</a:t>
            </a:r>
          </a:p>
          <a:p>
            <a:pPr marL="285750" lvl="0" indent="-285750" algn="just">
              <a:buFont typeface="Wingdings" panose="05000000000000000000" pitchFamily="2" charset="2"/>
              <a:buChar char="Ø"/>
            </a:pPr>
            <a:r>
              <a:rPr lang="en-IN" sz="1500" b="1" dirty="0" smtClean="0">
                <a:latin typeface="Times New Roman" panose="02020603050405020304" pitchFamily="18" charset="0"/>
                <a:cs typeface="Times New Roman" panose="02020603050405020304" pitchFamily="18" charset="0"/>
              </a:rPr>
              <a:t>Train </a:t>
            </a:r>
            <a:r>
              <a:rPr lang="en-IN" sz="1500" b="1" dirty="0">
                <a:latin typeface="Times New Roman" panose="02020603050405020304" pitchFamily="18" charset="0"/>
                <a:cs typeface="Times New Roman" panose="02020603050405020304" pitchFamily="18" charset="0"/>
              </a:rPr>
              <a:t>ML:</a:t>
            </a:r>
            <a:r>
              <a:rPr lang="en-IN" sz="1500" dirty="0">
                <a:latin typeface="Times New Roman" panose="02020603050405020304" pitchFamily="18" charset="0"/>
                <a:cs typeface="Times New Roman" panose="02020603050405020304" pitchFamily="18" charset="0"/>
              </a:rPr>
              <a:t> </a:t>
            </a:r>
            <a:r>
              <a:rPr lang="en-IN" sz="1500" dirty="0" smtClean="0">
                <a:latin typeface="Times New Roman" panose="02020603050405020304" pitchFamily="18" charset="0"/>
                <a:cs typeface="Times New Roman" panose="02020603050405020304" pitchFamily="18" charset="0"/>
              </a:rPr>
              <a:t>Using </a:t>
            </a:r>
            <a:r>
              <a:rPr lang="en-IN" sz="1500" dirty="0">
                <a:latin typeface="Times New Roman" panose="02020603050405020304" pitchFamily="18" charset="0"/>
                <a:cs typeface="Times New Roman" panose="02020603050405020304" pitchFamily="18" charset="0"/>
              </a:rPr>
              <a:t>this module authority can train ML to predict weather submitted tip is false or </a:t>
            </a:r>
            <a:r>
              <a:rPr lang="en-IN" sz="1500" dirty="0" smtClean="0">
                <a:latin typeface="Times New Roman" panose="02020603050405020304" pitchFamily="18" charset="0"/>
                <a:cs typeface="Times New Roman" panose="02020603050405020304" pitchFamily="18" charset="0"/>
              </a:rPr>
              <a:t>true.</a:t>
            </a:r>
          </a:p>
          <a:p>
            <a:pPr marL="285750" lvl="0" indent="-285750" algn="just">
              <a:buFont typeface="Wingdings" panose="05000000000000000000" pitchFamily="2" charset="2"/>
              <a:buChar char="Ø"/>
            </a:pPr>
            <a:r>
              <a:rPr lang="en-IN" sz="1500" b="1" dirty="0" smtClean="0">
                <a:latin typeface="Times New Roman" panose="02020603050405020304" pitchFamily="18" charset="0"/>
                <a:cs typeface="Times New Roman" panose="02020603050405020304" pitchFamily="18" charset="0"/>
              </a:rPr>
              <a:t>View </a:t>
            </a:r>
            <a:r>
              <a:rPr lang="en-IN" sz="1500" b="1" dirty="0">
                <a:latin typeface="Times New Roman" panose="02020603050405020304" pitchFamily="18" charset="0"/>
                <a:cs typeface="Times New Roman" panose="02020603050405020304" pitchFamily="18" charset="0"/>
              </a:rPr>
              <a:t>Submitted Tips Report:</a:t>
            </a:r>
            <a:r>
              <a:rPr lang="en-IN" sz="1500" dirty="0">
                <a:latin typeface="Times New Roman" panose="02020603050405020304" pitchFamily="18" charset="0"/>
                <a:cs typeface="Times New Roman" panose="02020603050405020304" pitchFamily="18" charset="0"/>
              </a:rPr>
              <a:t> </a:t>
            </a:r>
            <a:r>
              <a:rPr lang="en-IN" sz="1500" dirty="0" smtClean="0">
                <a:latin typeface="Times New Roman" panose="02020603050405020304" pitchFamily="18" charset="0"/>
                <a:cs typeface="Times New Roman" panose="02020603050405020304" pitchFamily="18" charset="0"/>
              </a:rPr>
              <a:t>Using </a:t>
            </a:r>
            <a:r>
              <a:rPr lang="en-IN" sz="1500" dirty="0">
                <a:latin typeface="Times New Roman" panose="02020603050405020304" pitchFamily="18" charset="0"/>
                <a:cs typeface="Times New Roman" panose="02020603050405020304" pitchFamily="18" charset="0"/>
              </a:rPr>
              <a:t>this module authority can view all submitted tips and </a:t>
            </a:r>
            <a:r>
              <a:rPr lang="en-IN" sz="1500" dirty="0" smtClean="0">
                <a:latin typeface="Times New Roman" panose="02020603050405020304" pitchFamily="18" charset="0"/>
                <a:cs typeface="Times New Roman" panose="02020603050405020304" pitchFamily="18" charset="0"/>
              </a:rPr>
              <a:t>ML </a:t>
            </a:r>
            <a:r>
              <a:rPr lang="en-IN" sz="1500" dirty="0">
                <a:latin typeface="Times New Roman" panose="02020603050405020304" pitchFamily="18" charset="0"/>
                <a:cs typeface="Times New Roman" panose="02020603050405020304" pitchFamily="18" charset="0"/>
              </a:rPr>
              <a:t>predicted top status as true or </a:t>
            </a:r>
            <a:r>
              <a:rPr lang="en-IN" sz="1500" dirty="0" smtClean="0">
                <a:latin typeface="Times New Roman" panose="02020603050405020304" pitchFamily="18" charset="0"/>
                <a:cs typeface="Times New Roman" panose="02020603050405020304" pitchFamily="18" charset="0"/>
              </a:rPr>
              <a:t>false.</a:t>
            </a:r>
          </a:p>
          <a:p>
            <a:pPr marL="285750" lvl="0" indent="-285750" algn="just">
              <a:buFont typeface="Wingdings" panose="05000000000000000000" pitchFamily="2" charset="2"/>
              <a:buChar char="Ø"/>
            </a:pPr>
            <a:r>
              <a:rPr lang="en-IN" sz="1500" b="1" dirty="0" smtClean="0">
                <a:latin typeface="Times New Roman" panose="02020603050405020304" pitchFamily="18" charset="0"/>
                <a:cs typeface="Times New Roman" panose="02020603050405020304" pitchFamily="18" charset="0"/>
              </a:rPr>
              <a:t>View </a:t>
            </a:r>
            <a:r>
              <a:rPr lang="en-IN" sz="1500" b="1" dirty="0">
                <a:latin typeface="Times New Roman" panose="02020603050405020304" pitchFamily="18" charset="0"/>
                <a:cs typeface="Times New Roman" panose="02020603050405020304" pitchFamily="18" charset="0"/>
              </a:rPr>
              <a:t>User Lists:</a:t>
            </a:r>
            <a:r>
              <a:rPr lang="en-IN" sz="1500" dirty="0">
                <a:latin typeface="Times New Roman" panose="02020603050405020304" pitchFamily="18" charset="0"/>
                <a:cs typeface="Times New Roman" panose="02020603050405020304" pitchFamily="18" charset="0"/>
              </a:rPr>
              <a:t> </a:t>
            </a:r>
            <a:r>
              <a:rPr lang="en-IN" sz="1500" dirty="0" smtClean="0">
                <a:latin typeface="Times New Roman" panose="02020603050405020304" pitchFamily="18" charset="0"/>
                <a:cs typeface="Times New Roman" panose="02020603050405020304" pitchFamily="18" charset="0"/>
              </a:rPr>
              <a:t>Using </a:t>
            </a:r>
            <a:r>
              <a:rPr lang="en-IN" sz="1500" dirty="0">
                <a:latin typeface="Times New Roman" panose="02020603050405020304" pitchFamily="18" charset="0"/>
                <a:cs typeface="Times New Roman" panose="02020603050405020304" pitchFamily="18" charset="0"/>
              </a:rPr>
              <a:t>this module authority can view all registered user details but all username will be anonymised for security </a:t>
            </a:r>
            <a:r>
              <a:rPr lang="en-IN" sz="1500" dirty="0" smtClean="0">
                <a:latin typeface="Times New Roman" panose="02020603050405020304" pitchFamily="18" charset="0"/>
                <a:cs typeface="Times New Roman" panose="02020603050405020304" pitchFamily="18" charset="0"/>
              </a:rPr>
              <a:t>reason.</a:t>
            </a:r>
            <a:endParaRPr lang="en-IN"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2485640"/>
      </p:ext>
    </p:extLst>
  </p:cSld>
  <p:clrMapOvr>
    <a:masterClrMapping/>
  </p:clrMapOvr>
  <p:transition spd="med">
    <p:pull/>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5154832" y="848386"/>
            <a:ext cx="1862013" cy="649684"/>
          </a:xfrm>
        </p:spPr>
        <p:txBody>
          <a:bodyPr>
            <a:normAutofit/>
          </a:bodyPr>
          <a:lstStyle/>
          <a:p>
            <a:pPr algn="ctr"/>
            <a:r>
              <a:rPr lang="en-US" sz="4000" b="1" dirty="0" smtClean="0">
                <a:latin typeface="Times New Roman" pitchFamily="18" charset="0"/>
                <a:cs typeface="Times New Roman" pitchFamily="18" charset="0"/>
              </a:rPr>
              <a:t>Results</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CD169F74-D6C0-8BEF-7096-EA71E75808BF}"/>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FE85E8E6-13CB-02FE-CDCC-325EEBF942B7}"/>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pic>
        <p:nvPicPr>
          <p:cNvPr id="9" name="Picture 8"/>
          <p:cNvPicPr/>
          <p:nvPr/>
        </p:nvPicPr>
        <p:blipFill>
          <a:blip r:embed="rId3"/>
          <a:stretch>
            <a:fillRect/>
          </a:stretch>
        </p:blipFill>
        <p:spPr>
          <a:xfrm>
            <a:off x="5985164" y="1674298"/>
            <a:ext cx="4206240" cy="2121854"/>
          </a:xfrm>
          <a:prstGeom prst="rect">
            <a:avLst/>
          </a:prstGeom>
        </p:spPr>
      </p:pic>
      <p:pic>
        <p:nvPicPr>
          <p:cNvPr id="10" name="Picture 9"/>
          <p:cNvPicPr/>
          <p:nvPr/>
        </p:nvPicPr>
        <p:blipFill>
          <a:blip r:embed="rId4"/>
          <a:stretch>
            <a:fillRect/>
          </a:stretch>
        </p:blipFill>
        <p:spPr>
          <a:xfrm>
            <a:off x="5985164" y="3972380"/>
            <a:ext cx="4206240" cy="2153010"/>
          </a:xfrm>
          <a:prstGeom prst="rect">
            <a:avLst/>
          </a:prstGeom>
        </p:spPr>
      </p:pic>
      <p:pic>
        <p:nvPicPr>
          <p:cNvPr id="11" name="Picture 10"/>
          <p:cNvPicPr/>
          <p:nvPr/>
        </p:nvPicPr>
        <p:blipFill>
          <a:blip r:embed="rId5"/>
          <a:stretch>
            <a:fillRect/>
          </a:stretch>
        </p:blipFill>
        <p:spPr>
          <a:xfrm>
            <a:off x="1288473" y="1658776"/>
            <a:ext cx="4380807" cy="2121855"/>
          </a:xfrm>
          <a:prstGeom prst="rect">
            <a:avLst/>
          </a:prstGeom>
        </p:spPr>
      </p:pic>
      <p:pic>
        <p:nvPicPr>
          <p:cNvPr id="12" name="Picture 11"/>
          <p:cNvPicPr/>
          <p:nvPr/>
        </p:nvPicPr>
        <p:blipFill>
          <a:blip r:embed="rId6"/>
          <a:stretch>
            <a:fillRect/>
          </a:stretch>
        </p:blipFill>
        <p:spPr>
          <a:xfrm>
            <a:off x="1288473" y="3972379"/>
            <a:ext cx="4380807" cy="2153011"/>
          </a:xfrm>
          <a:prstGeom prst="rect">
            <a:avLst/>
          </a:prstGeom>
        </p:spPr>
      </p:pic>
    </p:spTree>
    <p:extLst>
      <p:ext uri="{BB962C8B-B14F-4D97-AF65-F5344CB8AC3E}">
        <p14:creationId xmlns:p14="http://schemas.microsoft.com/office/powerpoint/2010/main" val="1790809644"/>
      </p:ext>
    </p:extLst>
  </p:cSld>
  <p:clrMapOvr>
    <a:masterClrMapping/>
  </p:clrMapOvr>
  <p:transition spd="med">
    <p:pull/>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5154832" y="848386"/>
            <a:ext cx="1862013" cy="649684"/>
          </a:xfrm>
        </p:spPr>
        <p:txBody>
          <a:bodyPr>
            <a:normAutofit/>
          </a:bodyPr>
          <a:lstStyle/>
          <a:p>
            <a:pPr algn="ctr"/>
            <a:r>
              <a:rPr lang="en-US" sz="4000" b="1" dirty="0" smtClean="0">
                <a:latin typeface="Times New Roman" pitchFamily="18" charset="0"/>
                <a:cs typeface="Times New Roman" pitchFamily="18" charset="0"/>
              </a:rPr>
              <a:t>Results</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CD169F74-D6C0-8BEF-7096-EA71E75808BF}"/>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FE85E8E6-13CB-02FE-CDCC-325EEBF942B7}"/>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pic>
        <p:nvPicPr>
          <p:cNvPr id="13" name="Picture 12"/>
          <p:cNvPicPr/>
          <p:nvPr/>
        </p:nvPicPr>
        <p:blipFill>
          <a:blip r:embed="rId3"/>
          <a:stretch>
            <a:fillRect/>
          </a:stretch>
        </p:blipFill>
        <p:spPr>
          <a:xfrm>
            <a:off x="1288473" y="1674299"/>
            <a:ext cx="4380807" cy="2121854"/>
          </a:xfrm>
          <a:prstGeom prst="rect">
            <a:avLst/>
          </a:prstGeom>
        </p:spPr>
      </p:pic>
      <p:pic>
        <p:nvPicPr>
          <p:cNvPr id="14" name="Picture 13"/>
          <p:cNvPicPr/>
          <p:nvPr/>
        </p:nvPicPr>
        <p:blipFill>
          <a:blip r:embed="rId4"/>
          <a:stretch>
            <a:fillRect/>
          </a:stretch>
        </p:blipFill>
        <p:spPr>
          <a:xfrm>
            <a:off x="5985163" y="1674296"/>
            <a:ext cx="4206241" cy="2121857"/>
          </a:xfrm>
          <a:prstGeom prst="rect">
            <a:avLst/>
          </a:prstGeom>
        </p:spPr>
      </p:pic>
      <p:pic>
        <p:nvPicPr>
          <p:cNvPr id="15" name="Picture 14"/>
          <p:cNvPicPr/>
          <p:nvPr/>
        </p:nvPicPr>
        <p:blipFill>
          <a:blip r:embed="rId5"/>
          <a:stretch>
            <a:fillRect/>
          </a:stretch>
        </p:blipFill>
        <p:spPr>
          <a:xfrm>
            <a:off x="1285335" y="3972380"/>
            <a:ext cx="4383945" cy="2153010"/>
          </a:xfrm>
          <a:prstGeom prst="rect">
            <a:avLst/>
          </a:prstGeom>
        </p:spPr>
      </p:pic>
      <p:pic>
        <p:nvPicPr>
          <p:cNvPr id="16" name="Picture 15"/>
          <p:cNvPicPr/>
          <p:nvPr/>
        </p:nvPicPr>
        <p:blipFill>
          <a:blip r:embed="rId6"/>
          <a:stretch>
            <a:fillRect/>
          </a:stretch>
        </p:blipFill>
        <p:spPr>
          <a:xfrm>
            <a:off x="5985163" y="3972379"/>
            <a:ext cx="4206241" cy="2153011"/>
          </a:xfrm>
          <a:prstGeom prst="rect">
            <a:avLst/>
          </a:prstGeom>
        </p:spPr>
      </p:pic>
    </p:spTree>
    <p:extLst>
      <p:ext uri="{BB962C8B-B14F-4D97-AF65-F5344CB8AC3E}">
        <p14:creationId xmlns:p14="http://schemas.microsoft.com/office/powerpoint/2010/main" val="4121320902"/>
      </p:ext>
    </p:extLst>
  </p:cSld>
  <p:clrMapOvr>
    <a:masterClrMapping/>
  </p:clrMapOvr>
  <p:transition spd="med">
    <p:pull/>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319402" y="967095"/>
            <a:ext cx="3532871" cy="649684"/>
          </a:xfrm>
        </p:spPr>
        <p:txBody>
          <a:bodyPr>
            <a:normAutofit/>
          </a:bodyPr>
          <a:lstStyle/>
          <a:p>
            <a:pPr algn="ctr"/>
            <a:r>
              <a:rPr lang="en-US" sz="4000" b="1" dirty="0" smtClean="0">
                <a:latin typeface="Times New Roman" pitchFamily="18" charset="0"/>
                <a:cs typeface="Times New Roman" pitchFamily="18" charset="0"/>
              </a:rPr>
              <a:t>Result Analysis</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CD169F74-D6C0-8BEF-7096-EA71E75808BF}"/>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FE85E8E6-13CB-02FE-CDCC-325EEBF942B7}"/>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7" name="TextBox 6"/>
          <p:cNvSpPr txBox="1"/>
          <p:nvPr/>
        </p:nvSpPr>
        <p:spPr>
          <a:xfrm>
            <a:off x="794788" y="1896194"/>
            <a:ext cx="10582101" cy="4247317"/>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developed system successfully demonstrates a secure and reliable platform for reporting suspicious activities. AES encryption effectively protected user identity during data submission, ensuring that no personal information could be intercepted or </a:t>
            </a:r>
            <a:r>
              <a:rPr lang="en-US" dirty="0" smtClean="0">
                <a:latin typeface="Times New Roman" panose="02020603050405020304" pitchFamily="18" charset="0"/>
                <a:cs typeface="Times New Roman" panose="02020603050405020304" pitchFamily="18" charset="0"/>
              </a:rPr>
              <a:t>exposed.</a:t>
            </a:r>
          </a:p>
          <a:p>
            <a:pPr marL="285750" indent="-285750" algn="just">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Storing </a:t>
            </a:r>
            <a:r>
              <a:rPr lang="en-US" dirty="0">
                <a:latin typeface="Times New Roman" panose="02020603050405020304" pitchFamily="18" charset="0"/>
                <a:cs typeface="Times New Roman" panose="02020603050405020304" pitchFamily="18" charset="0"/>
              </a:rPr>
              <a:t>reports on the blockchain proved highly effective—data remained immutable, and every tip carried a verifiable timestamp, improving trust and transparency. </a:t>
            </a:r>
          </a:p>
          <a:p>
            <a:pPr marL="285750" indent="-285750" algn="just">
              <a:buFont typeface="Wingdings" panose="05000000000000000000" pitchFamily="2" charset="2"/>
              <a:buChar char="Ø"/>
            </a:pPr>
            <a:endParaRPr lang="en-US" dirty="0" smtClean="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IPFS </a:t>
            </a:r>
            <a:r>
              <a:rPr lang="en-US" dirty="0">
                <a:latin typeface="Times New Roman" panose="02020603050405020304" pitchFamily="18" charset="0"/>
                <a:cs typeface="Times New Roman" panose="02020603050405020304" pitchFamily="18" charset="0"/>
              </a:rPr>
              <a:t>storage showed strong performance for handling images and videos, with fast retrieval and no dependency on a central </a:t>
            </a:r>
            <a:r>
              <a:rPr lang="en-US" dirty="0" smtClean="0">
                <a:latin typeface="Times New Roman" panose="02020603050405020304" pitchFamily="18" charset="0"/>
                <a:cs typeface="Times New Roman" panose="02020603050405020304" pitchFamily="18" charset="0"/>
              </a:rPr>
              <a:t>server.</a:t>
            </a:r>
          </a:p>
          <a:p>
            <a:pPr marL="285750" indent="-285750" algn="just">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TensorFlow CNN model achieved consistent accuracy in validating the credibility of submitted information, reducing false alerts. </a:t>
            </a:r>
          </a:p>
          <a:p>
            <a:pPr marL="285750" indent="-285750" algn="just">
              <a:buFont typeface="Wingdings" panose="05000000000000000000" pitchFamily="2" charset="2"/>
              <a:buChar char="Ø"/>
            </a:pPr>
            <a:endParaRPr lang="en-US" dirty="0" smtClean="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Overall</a:t>
            </a:r>
            <a:r>
              <a:rPr lang="en-US" dirty="0">
                <a:latin typeface="Times New Roman" panose="02020603050405020304" pitchFamily="18" charset="0"/>
                <a:cs typeface="Times New Roman" panose="02020603050405020304" pitchFamily="18" charset="0"/>
              </a:rPr>
              <a:t>, the integrated system performed smoothly, providing a secure, tamper-proof, and efficient reporting framework suitable for real-world implementation.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2613131"/>
      </p:ext>
    </p:extLst>
  </p:cSld>
  <p:clrMapOvr>
    <a:masterClrMapping/>
  </p:clrMapOvr>
  <p:transition spd="med">
    <p:pull/>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750741" y="1023250"/>
            <a:ext cx="2660035" cy="649684"/>
          </a:xfrm>
        </p:spPr>
        <p:txBody>
          <a:bodyPr>
            <a:normAutofit/>
          </a:bodyPr>
          <a:lstStyle/>
          <a:p>
            <a:pPr algn="ctr"/>
            <a:r>
              <a:rPr lang="en-US" sz="4000" b="1" dirty="0" smtClean="0">
                <a:latin typeface="Times New Roman" pitchFamily="18" charset="0"/>
                <a:cs typeface="Times New Roman" pitchFamily="18" charset="0"/>
              </a:rPr>
              <a:t>Conclusion</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CD169F74-D6C0-8BEF-7096-EA71E75808BF}"/>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FE85E8E6-13CB-02FE-CDCC-325EEBF942B7}"/>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5" name="Content Placeholder 4"/>
          <p:cNvSpPr>
            <a:spLocks noGrp="1"/>
          </p:cNvSpPr>
          <p:nvPr>
            <p:ph sz="half" idx="1"/>
          </p:nvPr>
        </p:nvSpPr>
        <p:spPr>
          <a:xfrm>
            <a:off x="872835" y="2008505"/>
            <a:ext cx="10415848" cy="4051473"/>
          </a:xfrm>
        </p:spPr>
        <p:txBody>
          <a:bodyPr>
            <a:normAutofit fontScale="77500" lnSpcReduction="20000"/>
          </a:bodyPr>
          <a:lstStyle/>
          <a:p>
            <a:pPr marL="285750" indent="-285750" algn="just">
              <a:lnSpc>
                <a:spcPct val="100000"/>
              </a:lnSpc>
              <a:buFont typeface="Wingdings" panose="05000000000000000000" pitchFamily="2" charset="2"/>
              <a:buChar char="Ø"/>
            </a:pPr>
            <a:r>
              <a:rPr lang="en-US" sz="2100" dirty="0">
                <a:latin typeface="Times New Roman" panose="02020603050405020304" pitchFamily="18" charset="0"/>
                <a:cs typeface="Times New Roman" panose="02020603050405020304" pitchFamily="18" charset="0"/>
              </a:rPr>
              <a:t>The project provides a robust platform that allows witnesses to report suspicious activities anonymously, ensuring their safety while enhancing collaboration with law enforcement.</a:t>
            </a:r>
          </a:p>
          <a:p>
            <a:pPr marL="285750" indent="-285750" algn="just">
              <a:lnSpc>
                <a:spcPct val="100000"/>
              </a:lnSpc>
              <a:buFont typeface="Wingdings" panose="05000000000000000000" pitchFamily="2" charset="2"/>
              <a:buChar char="Ø"/>
            </a:pPr>
            <a:endParaRPr lang="en-US" sz="2100" dirty="0">
              <a:latin typeface="Times New Roman" panose="02020603050405020304" pitchFamily="18" charset="0"/>
              <a:cs typeface="Times New Roman" panose="02020603050405020304" pitchFamily="18" charset="0"/>
            </a:endParaRPr>
          </a:p>
          <a:p>
            <a:pPr marL="285750" indent="-285750" algn="just">
              <a:lnSpc>
                <a:spcPct val="100000"/>
              </a:lnSpc>
              <a:buFont typeface="Wingdings" panose="05000000000000000000" pitchFamily="2" charset="2"/>
              <a:buChar char="Ø"/>
            </a:pPr>
            <a:r>
              <a:rPr lang="en-US" sz="2100" dirty="0">
                <a:latin typeface="Times New Roman" panose="02020603050405020304" pitchFamily="18" charset="0"/>
                <a:cs typeface="Times New Roman" panose="02020603050405020304" pitchFamily="18" charset="0"/>
              </a:rPr>
              <a:t>By leveraging </a:t>
            </a:r>
            <a:r>
              <a:rPr lang="en-US" sz="2100" dirty="0" err="1">
                <a:latin typeface="Times New Roman" panose="02020603050405020304" pitchFamily="18" charset="0"/>
                <a:cs typeface="Times New Roman" panose="02020603050405020304" pitchFamily="18" charset="0"/>
              </a:rPr>
              <a:t>Ethereum</a:t>
            </a:r>
            <a:r>
              <a:rPr lang="en-US" sz="2100" dirty="0">
                <a:latin typeface="Times New Roman" panose="02020603050405020304" pitchFamily="18" charset="0"/>
                <a:cs typeface="Times New Roman" panose="02020603050405020304" pitchFamily="18" charset="0"/>
              </a:rPr>
              <a:t> blockchain, the system ensures that crime reports remain immutable and tamper-proof, fostering trust between users and authorities.</a:t>
            </a:r>
          </a:p>
          <a:p>
            <a:pPr marL="285750" indent="-285750" algn="just">
              <a:lnSpc>
                <a:spcPct val="100000"/>
              </a:lnSpc>
              <a:buFont typeface="Wingdings" panose="05000000000000000000" pitchFamily="2" charset="2"/>
              <a:buChar char="Ø"/>
            </a:pPr>
            <a:endParaRPr lang="en-US" sz="2100" dirty="0">
              <a:latin typeface="Times New Roman" panose="02020603050405020304" pitchFamily="18" charset="0"/>
              <a:cs typeface="Times New Roman" panose="02020603050405020304" pitchFamily="18" charset="0"/>
            </a:endParaRPr>
          </a:p>
          <a:p>
            <a:pPr marL="285750" indent="-285750" algn="just">
              <a:lnSpc>
                <a:spcPct val="100000"/>
              </a:lnSpc>
              <a:buFont typeface="Wingdings" panose="05000000000000000000" pitchFamily="2" charset="2"/>
              <a:buChar char="Ø"/>
            </a:pPr>
            <a:r>
              <a:rPr lang="en-US" sz="2100" dirty="0">
                <a:latin typeface="Times New Roman" panose="02020603050405020304" pitchFamily="18" charset="0"/>
                <a:cs typeface="Times New Roman" panose="02020603050405020304" pitchFamily="18" charset="0"/>
              </a:rPr>
              <a:t>The TensorFlow CNN model improves the credibility of reported tips by analyzing and predicting their authenticity, helping authorities prioritize genuine cases efficiently.</a:t>
            </a:r>
          </a:p>
          <a:p>
            <a:pPr marL="285750" indent="-285750" algn="just">
              <a:lnSpc>
                <a:spcPct val="100000"/>
              </a:lnSpc>
              <a:buFont typeface="Wingdings" panose="05000000000000000000" pitchFamily="2" charset="2"/>
              <a:buChar char="Ø"/>
            </a:pPr>
            <a:endParaRPr lang="en-US" sz="2100" dirty="0">
              <a:latin typeface="Times New Roman" panose="02020603050405020304" pitchFamily="18" charset="0"/>
              <a:cs typeface="Times New Roman" panose="02020603050405020304" pitchFamily="18" charset="0"/>
            </a:endParaRPr>
          </a:p>
          <a:p>
            <a:pPr marL="285750" indent="-285750" algn="just">
              <a:lnSpc>
                <a:spcPct val="100000"/>
              </a:lnSpc>
              <a:buFont typeface="Wingdings" panose="05000000000000000000" pitchFamily="2" charset="2"/>
              <a:buChar char="Ø"/>
            </a:pPr>
            <a:r>
              <a:rPr lang="en-US" sz="2100" dirty="0">
                <a:latin typeface="Times New Roman" panose="02020603050405020304" pitchFamily="18" charset="0"/>
                <a:cs typeface="Times New Roman" panose="02020603050405020304" pitchFamily="18" charset="0"/>
              </a:rPr>
              <a:t>With IPFS for decentralized multimedia storage, the system securely handles evidence, preserving crucial information for investigations.</a:t>
            </a:r>
          </a:p>
          <a:p>
            <a:pPr marL="285750" indent="-285750" algn="just">
              <a:lnSpc>
                <a:spcPct val="100000"/>
              </a:lnSpc>
              <a:buFont typeface="Wingdings" panose="05000000000000000000" pitchFamily="2" charset="2"/>
              <a:buChar char="Ø"/>
            </a:pPr>
            <a:endParaRPr lang="en-US" sz="2100" dirty="0">
              <a:latin typeface="Times New Roman" panose="02020603050405020304" pitchFamily="18" charset="0"/>
              <a:cs typeface="Times New Roman" panose="02020603050405020304" pitchFamily="18" charset="0"/>
            </a:endParaRPr>
          </a:p>
          <a:p>
            <a:pPr marL="285750" indent="-285750" algn="just">
              <a:lnSpc>
                <a:spcPct val="100000"/>
              </a:lnSpc>
              <a:buFont typeface="Wingdings" panose="05000000000000000000" pitchFamily="2" charset="2"/>
              <a:buChar char="Ø"/>
            </a:pPr>
            <a:r>
              <a:rPr lang="en-US" sz="2100" dirty="0">
                <a:latin typeface="Times New Roman" panose="02020603050405020304" pitchFamily="18" charset="0"/>
                <a:cs typeface="Times New Roman" panose="02020603050405020304" pitchFamily="18" charset="0"/>
              </a:rPr>
              <a:t>By integrating encryption, blockchain, machine learning, Ganache, and </a:t>
            </a:r>
            <a:r>
              <a:rPr lang="en-US" sz="2100" dirty="0" err="1">
                <a:latin typeface="Times New Roman" panose="02020603050405020304" pitchFamily="18" charset="0"/>
                <a:cs typeface="Times New Roman" panose="02020603050405020304" pitchFamily="18" charset="0"/>
              </a:rPr>
              <a:t>MetaMask</a:t>
            </a:r>
            <a:r>
              <a:rPr lang="en-US" sz="2100" dirty="0">
                <a:latin typeface="Times New Roman" panose="02020603050405020304" pitchFamily="18" charset="0"/>
                <a:cs typeface="Times New Roman" panose="02020603050405020304" pitchFamily="18" charset="0"/>
              </a:rPr>
              <a:t>, the system enhances the security, efficiency, and accuracy of crime reporting, contributing to faster responses from authorities and ultimately safer </a:t>
            </a:r>
            <a:r>
              <a:rPr lang="en-US" sz="2100" dirty="0" smtClean="0">
                <a:latin typeface="Times New Roman" panose="02020603050405020304" pitchFamily="18" charset="0"/>
                <a:cs typeface="Times New Roman" panose="02020603050405020304" pitchFamily="18" charset="0"/>
              </a:rPr>
              <a:t>communities</a:t>
            </a:r>
            <a:r>
              <a:rPr lang="en-US" sz="2100" dirty="0">
                <a:latin typeface="Times New Roman" panose="02020603050405020304" pitchFamily="18" charset="0"/>
                <a:cs typeface="Times New Roman" panose="02020603050405020304" pitchFamily="18" charset="0"/>
              </a:rPr>
              <a:t>.</a:t>
            </a:r>
            <a:endParaRPr lang="en-IN" sz="2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6211619"/>
      </p:ext>
    </p:extLst>
  </p:cSld>
  <p:clrMapOvr>
    <a:masterClrMapping/>
  </p:clrMapOvr>
  <p:transition spd="med">
    <p:pull/>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3101768" y="897775"/>
            <a:ext cx="2189746" cy="837300"/>
          </a:xfrm>
        </p:spPr>
        <p:txBody>
          <a:bodyPr>
            <a:normAutofit/>
          </a:bodyPr>
          <a:lstStyle/>
          <a:p>
            <a:pPr algn="ctr"/>
            <a:r>
              <a:rPr lang="en-US" sz="4000" b="1" dirty="0">
                <a:latin typeface="Times New Roman" pitchFamily="18" charset="0"/>
                <a:cs typeface="Times New Roman" pitchFamily="18" charset="0"/>
              </a:rPr>
              <a:t>Contents</a:t>
            </a:r>
          </a:p>
        </p:txBody>
      </p:sp>
      <p:sp>
        <p:nvSpPr>
          <p:cNvPr id="5" name="Content Placeholder 4">
            <a:extLst>
              <a:ext uri="{FF2B5EF4-FFF2-40B4-BE49-F238E27FC236}">
                <a16:creationId xmlns="" xmlns:a16="http://schemas.microsoft.com/office/drawing/2014/main" id="{78C41660-C051-A748-95D5-B5D26201F9D6}"/>
              </a:ext>
            </a:extLst>
          </p:cNvPr>
          <p:cNvSpPr>
            <a:spLocks noGrp="1"/>
          </p:cNvSpPr>
          <p:nvPr>
            <p:ph sz="half" idx="1"/>
          </p:nvPr>
        </p:nvSpPr>
        <p:spPr>
          <a:xfrm>
            <a:off x="537209" y="1837698"/>
            <a:ext cx="11130915" cy="4237982"/>
          </a:xfrm>
        </p:spPr>
        <p:txBody>
          <a:bodyPr numCol="2">
            <a:normAutofit/>
          </a:bodyPr>
          <a:lstStyle/>
          <a:p>
            <a:r>
              <a:rPr lang="en-US" sz="2400" dirty="0">
                <a:latin typeface="Times New Roman" pitchFamily="18" charset="0"/>
                <a:cs typeface="Times New Roman" pitchFamily="18" charset="0"/>
              </a:rPr>
              <a:t>Introduction</a:t>
            </a:r>
          </a:p>
          <a:p>
            <a:r>
              <a:rPr lang="en-US" sz="2400" dirty="0">
                <a:latin typeface="Times New Roman" pitchFamily="18" charset="0"/>
                <a:cs typeface="Times New Roman" pitchFamily="18" charset="0"/>
              </a:rPr>
              <a:t>Literature Survey</a:t>
            </a:r>
          </a:p>
          <a:p>
            <a:r>
              <a:rPr lang="en-US" sz="2400" dirty="0">
                <a:latin typeface="Times New Roman" pitchFamily="18" charset="0"/>
                <a:cs typeface="Times New Roman" pitchFamily="18" charset="0"/>
              </a:rPr>
              <a:t>Proposed Method</a:t>
            </a:r>
          </a:p>
          <a:p>
            <a:r>
              <a:rPr lang="en-US" sz="2400" dirty="0">
                <a:latin typeface="Times New Roman" pitchFamily="18" charset="0"/>
                <a:cs typeface="Times New Roman" pitchFamily="18" charset="0"/>
              </a:rPr>
              <a:t>Objectives</a:t>
            </a:r>
          </a:p>
          <a:p>
            <a:r>
              <a:rPr lang="en-US" sz="2400" dirty="0">
                <a:latin typeface="Times New Roman" pitchFamily="18" charset="0"/>
                <a:cs typeface="Times New Roman" pitchFamily="18" charset="0"/>
              </a:rPr>
              <a:t>Motivation</a:t>
            </a:r>
          </a:p>
          <a:p>
            <a:r>
              <a:rPr lang="en-US" sz="2400" dirty="0">
                <a:latin typeface="Times New Roman" pitchFamily="18" charset="0"/>
                <a:cs typeface="Times New Roman" pitchFamily="18" charset="0"/>
              </a:rPr>
              <a:t>Challenges</a:t>
            </a:r>
          </a:p>
          <a:p>
            <a:r>
              <a:rPr lang="en-US" sz="2400" dirty="0">
                <a:latin typeface="Times New Roman" pitchFamily="18" charset="0"/>
                <a:cs typeface="Times New Roman" pitchFamily="18" charset="0"/>
              </a:rPr>
              <a:t>Applications</a:t>
            </a:r>
          </a:p>
          <a:p>
            <a:r>
              <a:rPr lang="en-US" sz="2400" dirty="0">
                <a:latin typeface="Times New Roman" pitchFamily="18" charset="0"/>
                <a:cs typeface="Times New Roman" pitchFamily="18" charset="0"/>
              </a:rPr>
              <a:t>Hardware and Software Requirements</a:t>
            </a:r>
          </a:p>
          <a:p>
            <a:r>
              <a:rPr lang="en-US" sz="2400" dirty="0">
                <a:latin typeface="Times New Roman" pitchFamily="18" charset="0"/>
                <a:cs typeface="Times New Roman" pitchFamily="18" charset="0"/>
              </a:rPr>
              <a:t>Architecture</a:t>
            </a:r>
          </a:p>
          <a:p>
            <a:r>
              <a:rPr lang="en-US" sz="2400" dirty="0">
                <a:latin typeface="Times New Roman" pitchFamily="18" charset="0"/>
                <a:cs typeface="Times New Roman" pitchFamily="18" charset="0"/>
              </a:rPr>
              <a:t>Algorithm Used </a:t>
            </a:r>
          </a:p>
          <a:p>
            <a:r>
              <a:rPr lang="en-US" sz="2400" dirty="0">
                <a:latin typeface="Times New Roman" pitchFamily="18" charset="0"/>
                <a:cs typeface="Times New Roman" pitchFamily="18" charset="0"/>
              </a:rPr>
              <a:t>Use case diagram</a:t>
            </a:r>
          </a:p>
          <a:p>
            <a:r>
              <a:rPr lang="en-US" sz="2400" dirty="0">
                <a:latin typeface="Times New Roman" pitchFamily="18" charset="0"/>
                <a:cs typeface="Times New Roman" pitchFamily="18" charset="0"/>
              </a:rPr>
              <a:t>Sequence diagram</a:t>
            </a:r>
          </a:p>
          <a:p>
            <a:r>
              <a:rPr lang="en-US" sz="2400" dirty="0">
                <a:latin typeface="Times New Roman" pitchFamily="18" charset="0"/>
                <a:cs typeface="Times New Roman" pitchFamily="18" charset="0"/>
              </a:rPr>
              <a:t>Implementation</a:t>
            </a:r>
          </a:p>
          <a:p>
            <a:r>
              <a:rPr lang="en-US" sz="2400" dirty="0">
                <a:latin typeface="Times New Roman" pitchFamily="18" charset="0"/>
                <a:cs typeface="Times New Roman" pitchFamily="18" charset="0"/>
              </a:rPr>
              <a:t>Results</a:t>
            </a:r>
          </a:p>
          <a:p>
            <a:r>
              <a:rPr lang="en-US" sz="2400" dirty="0">
                <a:latin typeface="Times New Roman" pitchFamily="18" charset="0"/>
                <a:cs typeface="Times New Roman" pitchFamily="18" charset="0"/>
              </a:rPr>
              <a:t>Result Analysis</a:t>
            </a:r>
          </a:p>
          <a:p>
            <a:r>
              <a:rPr lang="en-US" sz="2400" dirty="0">
                <a:latin typeface="Times New Roman" pitchFamily="18" charset="0"/>
                <a:cs typeface="Times New Roman" pitchFamily="18" charset="0"/>
              </a:rPr>
              <a:t>Conclusion</a:t>
            </a:r>
          </a:p>
          <a:p>
            <a:r>
              <a:rPr lang="en-US" sz="2400" dirty="0">
                <a:latin typeface="Times New Roman" pitchFamily="18" charset="0"/>
                <a:cs typeface="Times New Roman" pitchFamily="18" charset="0"/>
              </a:rPr>
              <a:t>References</a:t>
            </a:r>
          </a:p>
        </p:txBody>
      </p:sp>
      <p:pic>
        <p:nvPicPr>
          <p:cNvPr id="3" name="Picture 2">
            <a:extLst>
              <a:ext uri="{FF2B5EF4-FFF2-40B4-BE49-F238E27FC236}">
                <a16:creationId xmlns="" xmlns:a16="http://schemas.microsoft.com/office/drawing/2014/main" id="{42B48CD6-5AA2-0DA5-37E3-466FAB3642BE}"/>
              </a:ext>
            </a:extLst>
          </p:cNvPr>
          <p:cNvPicPr>
            <a:picLocks noChangeAspect="1"/>
          </p:cNvPicPr>
          <p:nvPr/>
        </p:nvPicPr>
        <p:blipFill>
          <a:blip r:embed="rId3"/>
          <a:srcRect/>
          <a:stretch>
            <a:fillRect/>
          </a:stretch>
        </p:blipFill>
        <p:spPr bwMode="auto">
          <a:xfrm>
            <a:off x="111124" y="119906"/>
            <a:ext cx="6589454" cy="567774"/>
          </a:xfrm>
          <a:prstGeom prst="rect">
            <a:avLst/>
          </a:prstGeom>
          <a:noFill/>
          <a:ln w="9525">
            <a:noFill/>
            <a:miter lim="800000"/>
            <a:headEnd/>
            <a:tailEnd/>
          </a:ln>
        </p:spPr>
      </p:pic>
      <p:sp>
        <p:nvSpPr>
          <p:cNvPr id="6" name="Rectangle 5">
            <a:extLst>
              <a:ext uri="{FF2B5EF4-FFF2-40B4-BE49-F238E27FC236}">
                <a16:creationId xmlns="" xmlns:a16="http://schemas.microsoft.com/office/drawing/2014/main" id="{51E32F90-1B8F-1D99-FF50-1646D2F2FF84}"/>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Tree>
    <p:extLst>
      <p:ext uri="{BB962C8B-B14F-4D97-AF65-F5344CB8AC3E}">
        <p14:creationId xmlns:p14="http://schemas.microsoft.com/office/powerpoint/2010/main" val="563490772"/>
      </p:ext>
    </p:extLst>
  </p:cSld>
  <p:clrMapOvr>
    <a:masterClrMapping/>
  </p:clrMapOvr>
  <p:transition spd="med">
    <p:pull/>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797384" y="1013988"/>
            <a:ext cx="2576908" cy="649684"/>
          </a:xfrm>
        </p:spPr>
        <p:txBody>
          <a:bodyPr>
            <a:normAutofit/>
          </a:bodyPr>
          <a:lstStyle/>
          <a:p>
            <a:pPr algn="ctr"/>
            <a:r>
              <a:rPr lang="en-US" sz="4000" b="1" dirty="0" smtClean="0">
                <a:latin typeface="Times New Roman" pitchFamily="18" charset="0"/>
                <a:cs typeface="Times New Roman" pitchFamily="18" charset="0"/>
              </a:rPr>
              <a:t>References</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CD169F74-D6C0-8BEF-7096-EA71E75808BF}"/>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FE85E8E6-13CB-02FE-CDCC-325EEBF942B7}"/>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5" name="Content Placeholder 4"/>
          <p:cNvSpPr>
            <a:spLocks noGrp="1"/>
          </p:cNvSpPr>
          <p:nvPr>
            <p:ph sz="half" idx="1"/>
          </p:nvPr>
        </p:nvSpPr>
        <p:spPr>
          <a:xfrm>
            <a:off x="944416" y="1989980"/>
            <a:ext cx="10282844" cy="4076411"/>
          </a:xfrm>
        </p:spPr>
        <p:txBody>
          <a:bodyPr>
            <a:normAutofit fontScale="62500" lnSpcReduction="20000"/>
          </a:bodyPr>
          <a:lstStyle/>
          <a:p>
            <a:pPr marL="285750" indent="-285750" algn="just">
              <a:lnSpc>
                <a:spcPct val="1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Burke Mark-John and </a:t>
            </a:r>
            <a:r>
              <a:rPr lang="en-US" dirty="0" err="1">
                <a:latin typeface="Times New Roman" panose="02020603050405020304" pitchFamily="18" charset="0"/>
                <a:cs typeface="Times New Roman" panose="02020603050405020304" pitchFamily="18" charset="0"/>
              </a:rPr>
              <a:t>Kayem</a:t>
            </a:r>
            <a:r>
              <a:rPr lang="en-US" dirty="0">
                <a:latin typeface="Times New Roman" panose="02020603050405020304" pitchFamily="18" charset="0"/>
                <a:cs typeface="Times New Roman" panose="02020603050405020304" pitchFamily="18" charset="0"/>
              </a:rPr>
              <a:t> Anne V.D.M., (2014) “K-Anonymity for Privacy Preserving Crime Data Publishing in Resource Constrained Environments”, May 13-16, 2014</a:t>
            </a:r>
            <a:r>
              <a:rPr lang="en-IN" dirty="0">
                <a:latin typeface="Times New Roman" panose="02020603050405020304" pitchFamily="18" charset="0"/>
                <a:cs typeface="Times New Roman" panose="02020603050405020304" pitchFamily="18" charset="0"/>
              </a:rPr>
              <a:t>.</a:t>
            </a:r>
          </a:p>
          <a:p>
            <a:pPr marL="285750" indent="-285750" algn="just">
              <a:lnSpc>
                <a:spcPct val="100000"/>
              </a:lnSpc>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a:p>
            <a:pPr marL="285750" indent="-285750" algn="just">
              <a:lnSpc>
                <a:spcPct val="1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Jensen, K. L., </a:t>
            </a:r>
            <a:r>
              <a:rPr lang="en-US" dirty="0" err="1">
                <a:latin typeface="Times New Roman" panose="02020603050405020304" pitchFamily="18" charset="0"/>
                <a:cs typeface="Times New Roman" panose="02020603050405020304" pitchFamily="18" charset="0"/>
              </a:rPr>
              <a:t>Iipito</a:t>
            </a:r>
            <a:r>
              <a:rPr lang="en-US" dirty="0">
                <a:latin typeface="Times New Roman" panose="02020603050405020304" pitchFamily="18" charset="0"/>
                <a:cs typeface="Times New Roman" panose="02020603050405020304" pitchFamily="18" charset="0"/>
              </a:rPr>
              <a:t>, H. N., </a:t>
            </a:r>
            <a:r>
              <a:rPr lang="en-US" dirty="0" err="1">
                <a:latin typeface="Times New Roman" panose="02020603050405020304" pitchFamily="18" charset="0"/>
                <a:cs typeface="Times New Roman" panose="02020603050405020304" pitchFamily="18" charset="0"/>
              </a:rPr>
              <a:t>Onwordi</a:t>
            </a:r>
            <a:r>
              <a:rPr lang="en-US" dirty="0">
                <a:latin typeface="Times New Roman" panose="02020603050405020304" pitchFamily="18" charset="0"/>
                <a:cs typeface="Times New Roman" panose="02020603050405020304" pitchFamily="18" charset="0"/>
              </a:rPr>
              <a:t>, M. U. and </a:t>
            </a:r>
            <a:r>
              <a:rPr lang="en-US" dirty="0" err="1">
                <a:latin typeface="Times New Roman" panose="02020603050405020304" pitchFamily="18" charset="0"/>
                <a:cs typeface="Times New Roman" panose="02020603050405020304" pitchFamily="18" charset="0"/>
              </a:rPr>
              <a:t>Mukumbira</a:t>
            </a:r>
            <a:r>
              <a:rPr lang="en-US" dirty="0">
                <a:latin typeface="Times New Roman" panose="02020603050405020304" pitchFamily="18" charset="0"/>
                <a:cs typeface="Times New Roman" panose="02020603050405020304" pitchFamily="18" charset="0"/>
              </a:rPr>
              <a:t>, S. “Toward an </a:t>
            </a:r>
            <a:r>
              <a:rPr lang="en-US" dirty="0" err="1">
                <a:latin typeface="Times New Roman" panose="02020603050405020304" pitchFamily="18" charset="0"/>
                <a:cs typeface="Times New Roman" panose="02020603050405020304" pitchFamily="18" charset="0"/>
              </a:rPr>
              <a:t>mPolicing</a:t>
            </a:r>
            <a:r>
              <a:rPr lang="en-US" dirty="0">
                <a:latin typeface="Times New Roman" panose="02020603050405020304" pitchFamily="18" charset="0"/>
                <a:cs typeface="Times New Roman" panose="02020603050405020304" pitchFamily="18" charset="0"/>
              </a:rPr>
              <a:t> solution for Namibia: leveraging emerging mobile platforms and crime mapping”, 2012.</a:t>
            </a:r>
          </a:p>
          <a:p>
            <a:pPr marL="285750" indent="-285750" algn="just">
              <a:lnSpc>
                <a:spcPct val="100000"/>
              </a:lnSpc>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lgn="just">
              <a:lnSpc>
                <a:spcPct val="100000"/>
              </a:lnSpc>
              <a:buFont typeface="Wingdings" panose="05000000000000000000" pitchFamily="2" charset="2"/>
              <a:buChar char="Ø"/>
            </a:pPr>
            <a:r>
              <a:rPr lang="en-US" dirty="0" err="1">
                <a:latin typeface="Times New Roman" panose="02020603050405020304" pitchFamily="18" charset="0"/>
                <a:cs typeface="Times New Roman" panose="02020603050405020304" pitchFamily="18" charset="0"/>
              </a:rPr>
              <a:t>Lasley</a:t>
            </a:r>
            <a:r>
              <a:rPr lang="en-US" dirty="0">
                <a:latin typeface="Times New Roman" panose="02020603050405020304" pitchFamily="18" charset="0"/>
                <a:cs typeface="Times New Roman" panose="02020603050405020304" pitchFamily="18" charset="0"/>
              </a:rPr>
              <a:t>, J.R. and </a:t>
            </a:r>
            <a:r>
              <a:rPr lang="en-US" dirty="0" err="1">
                <a:latin typeface="Times New Roman" panose="02020603050405020304" pitchFamily="18" charset="0"/>
                <a:cs typeface="Times New Roman" panose="02020603050405020304" pitchFamily="18" charset="0"/>
              </a:rPr>
              <a:t>Palombo</a:t>
            </a:r>
            <a:r>
              <a:rPr lang="en-US" dirty="0">
                <a:latin typeface="Times New Roman" panose="02020603050405020304" pitchFamily="18" charset="0"/>
                <a:cs typeface="Times New Roman" panose="02020603050405020304" pitchFamily="18" charset="0"/>
              </a:rPr>
              <a:t>, B.J. “When crime reporting goes high-tech: An experimental test of computerized citizen response to crime”, 1996.</a:t>
            </a:r>
          </a:p>
          <a:p>
            <a:pPr marL="285750" indent="-285750" algn="just">
              <a:lnSpc>
                <a:spcPct val="100000"/>
              </a:lnSpc>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lgn="just">
              <a:lnSpc>
                <a:spcPct val="1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 </a:t>
            </a:r>
            <a:r>
              <a:rPr lang="en-US" dirty="0" err="1">
                <a:latin typeface="Times New Roman" panose="02020603050405020304" pitchFamily="18" charset="0"/>
                <a:cs typeface="Times New Roman" panose="02020603050405020304" pitchFamily="18" charset="0"/>
              </a:rPr>
              <a:t>Mahalakshmi</a:t>
            </a:r>
            <a:r>
              <a:rPr lang="en-US" dirty="0">
                <a:latin typeface="Times New Roman" panose="02020603050405020304" pitchFamily="18" charset="0"/>
                <a:cs typeface="Times New Roman" panose="02020603050405020304" pitchFamily="18" charset="0"/>
              </a:rPr>
              <a:t>, S. </a:t>
            </a:r>
            <a:r>
              <a:rPr lang="en-US" dirty="0" err="1">
                <a:latin typeface="Times New Roman" panose="02020603050405020304" pitchFamily="18" charset="0"/>
                <a:cs typeface="Times New Roman" panose="02020603050405020304" pitchFamily="18" charset="0"/>
              </a:rPr>
              <a:t>Thenmalar</a:t>
            </a:r>
            <a:r>
              <a:rPr lang="en-US" dirty="0">
                <a:latin typeface="Times New Roman" panose="02020603050405020304" pitchFamily="18" charset="0"/>
                <a:cs typeface="Times New Roman" panose="02020603050405020304" pitchFamily="18" charset="0"/>
              </a:rPr>
              <a:t>, "Feature Based Training for Crime Detection using Deep Learning Techniques“, 2023.</a:t>
            </a:r>
          </a:p>
          <a:p>
            <a:pPr marL="285750" indent="-285750" algn="just">
              <a:lnSpc>
                <a:spcPct val="100000"/>
              </a:lnSpc>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lgn="just">
              <a:lnSpc>
                <a:spcPct val="1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Uma N, "Deep Convolutional Generative Adversarial Networks for Crime Scene Object Detection", 2023</a:t>
            </a:r>
            <a:r>
              <a:rPr lang="en-US" dirty="0" smtClean="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3896737"/>
      </p:ext>
    </p:extLst>
  </p:cSld>
  <p:clrMapOvr>
    <a:masterClrMapping/>
  </p:clrMapOvr>
  <p:transition spd="med">
    <p:pull/>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CA6D37A3-D734-45B5-B6B2-083FF59FB590}"/>
              </a:ext>
            </a:extLst>
          </p:cNvPr>
          <p:cNvSpPr/>
          <p:nvPr/>
        </p:nvSpPr>
        <p:spPr>
          <a:xfrm>
            <a:off x="3708167" y="2828835"/>
            <a:ext cx="4775666" cy="1200329"/>
          </a:xfrm>
          <a:prstGeom prst="rect">
            <a:avLst/>
          </a:prstGeom>
          <a:noFill/>
          <a:effectLst>
            <a:innerShdw blurRad="114300">
              <a:prstClr val="black"/>
            </a:innerShdw>
          </a:effectLst>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7200" b="1" dirty="0">
                <a:ln>
                  <a:solidFill>
                    <a:schemeClr val="tx1">
                      <a:lumMod val="95000"/>
                      <a:lumOff val="5000"/>
                    </a:schemeClr>
                  </a:solidFill>
                </a:ln>
                <a:solidFill>
                  <a:schemeClr val="tx1">
                    <a:lumMod val="50000"/>
                    <a:lumOff val="50000"/>
                  </a:schemeClr>
                </a:solidFill>
                <a:effectLst>
                  <a:outerShdw blurRad="38100" dist="38100" dir="2700000" algn="tl">
                    <a:srgbClr val="000000">
                      <a:alpha val="43137"/>
                    </a:srgbClr>
                  </a:outerShdw>
                </a:effectLst>
                <a:latin typeface="Times New Roman" pitchFamily="18" charset="0"/>
                <a:cs typeface="Times New Roman" pitchFamily="18" charset="0"/>
              </a:rPr>
              <a:t>Thank you!</a:t>
            </a:r>
            <a:endParaRPr lang="en-IN" sz="7200" b="1" dirty="0">
              <a:ln>
                <a:solidFill>
                  <a:schemeClr val="tx1">
                    <a:lumMod val="95000"/>
                    <a:lumOff val="5000"/>
                  </a:schemeClr>
                </a:solidFill>
              </a:ln>
              <a:solidFill>
                <a:schemeClr val="tx1">
                  <a:lumMod val="50000"/>
                  <a:lumOff val="50000"/>
                </a:schemeClr>
              </a:solidFill>
              <a:effectLst>
                <a:outerShdw blurRad="38100" dist="38100" dir="2700000" algn="tl">
                  <a:srgbClr val="000000">
                    <a:alpha val="43137"/>
                  </a:srgbClr>
                </a:outerShdw>
              </a:effectLst>
            </a:endParaRPr>
          </a:p>
        </p:txBody>
      </p:sp>
      <p:pic>
        <p:nvPicPr>
          <p:cNvPr id="3" name="Picture 2">
            <a:extLst>
              <a:ext uri="{FF2B5EF4-FFF2-40B4-BE49-F238E27FC236}">
                <a16:creationId xmlns="" xmlns:a16="http://schemas.microsoft.com/office/drawing/2014/main" id="{75625DAF-24D6-8EBD-5E53-2482B8FAD64D}"/>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4" name="Rectangle 3">
            <a:extLst>
              <a:ext uri="{FF2B5EF4-FFF2-40B4-BE49-F238E27FC236}">
                <a16:creationId xmlns="" xmlns:a16="http://schemas.microsoft.com/office/drawing/2014/main" id="{C02A7304-D3D1-CC51-18E2-90C714F134D9}"/>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Tree>
    <p:extLst>
      <p:ext uri="{BB962C8B-B14F-4D97-AF65-F5344CB8AC3E}">
        <p14:creationId xmlns:p14="http://schemas.microsoft.com/office/powerpoint/2010/main" val="2266994734"/>
      </p:ext>
    </p:extLst>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607340" y="1053759"/>
            <a:ext cx="2956995" cy="609170"/>
          </a:xfrm>
        </p:spPr>
        <p:txBody>
          <a:bodyPr>
            <a:normAutofit fontScale="90000"/>
          </a:bodyPr>
          <a:lstStyle/>
          <a:p>
            <a:pPr algn="ctr"/>
            <a:r>
              <a:rPr lang="en-US" b="1" dirty="0" smtClean="0">
                <a:latin typeface="Times New Roman" pitchFamily="18" charset="0"/>
                <a:cs typeface="Times New Roman" pitchFamily="18" charset="0"/>
              </a:rPr>
              <a:t>Introduction</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111ED5DE-D130-398D-41D9-E8D5E10FDD1E}"/>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E4D59332-4DC5-AF46-DB8D-0910FDB1F15B}"/>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5" name="TextBox 4"/>
          <p:cNvSpPr txBox="1"/>
          <p:nvPr/>
        </p:nvSpPr>
        <p:spPr>
          <a:xfrm>
            <a:off x="657627" y="2029009"/>
            <a:ext cx="10856422" cy="3539430"/>
          </a:xfrm>
          <a:prstGeom prst="rect">
            <a:avLst/>
          </a:prstGeom>
          <a:noFill/>
        </p:spPr>
        <p:txBody>
          <a:bodyPr wrap="square" rtlCol="0">
            <a:spAutoFit/>
          </a:bodyPr>
          <a:lstStyle/>
          <a:p>
            <a:pPr algn="just"/>
            <a:r>
              <a:rPr lang="en-US" sz="1600" dirty="0">
                <a:latin typeface="Times New Roman" panose="02020603050405020304" pitchFamily="18" charset="0"/>
                <a:cs typeface="Times New Roman" panose="02020603050405020304" pitchFamily="18" charset="0"/>
              </a:rPr>
              <a:t>Crime reporting is crucial for public safety, but traditional </a:t>
            </a:r>
            <a:r>
              <a:rPr lang="en-US" sz="1600" dirty="0" smtClean="0">
                <a:latin typeface="Times New Roman" panose="02020603050405020304" pitchFamily="18" charset="0"/>
                <a:cs typeface="Times New Roman" panose="02020603050405020304" pitchFamily="18" charset="0"/>
              </a:rPr>
              <a:t>methods </a:t>
            </a:r>
            <a:r>
              <a:rPr lang="en-US" sz="1600" dirty="0">
                <a:latin typeface="Times New Roman" panose="02020603050405020304" pitchFamily="18" charset="0"/>
                <a:cs typeface="Times New Roman" panose="02020603050405020304" pitchFamily="18" charset="0"/>
              </a:rPr>
              <a:t>often fall short in ensuring the confidentiality and integrity of reported </a:t>
            </a:r>
            <a:r>
              <a:rPr lang="en-US" sz="1600" dirty="0" smtClean="0">
                <a:latin typeface="Times New Roman" panose="02020603050405020304" pitchFamily="18" charset="0"/>
                <a:cs typeface="Times New Roman" panose="02020603050405020304" pitchFamily="18" charset="0"/>
              </a:rPr>
              <a:t>data. This </a:t>
            </a:r>
            <a:r>
              <a:rPr lang="en-US" sz="1600" dirty="0">
                <a:latin typeface="Times New Roman" panose="02020603050405020304" pitchFamily="18" charset="0"/>
                <a:cs typeface="Times New Roman" panose="02020603050405020304" pitchFamily="18" charset="0"/>
              </a:rPr>
              <a:t>innovative platform addresses the critical need for a secure and anonymous channel for individuals to provide crucial information to law enforcement agencies. </a:t>
            </a:r>
            <a:r>
              <a:rPr lang="en-US" sz="1600" dirty="0" smtClean="0">
                <a:latin typeface="Times New Roman" panose="02020603050405020304" pitchFamily="18" charset="0"/>
                <a:cs typeface="Times New Roman" panose="02020603050405020304" pitchFamily="18" charset="0"/>
              </a:rPr>
              <a:t>We </a:t>
            </a:r>
            <a:r>
              <a:rPr lang="en-US" sz="1600" dirty="0">
                <a:latin typeface="Times New Roman" panose="02020603050405020304" pitchFamily="18" charset="0"/>
                <a:cs typeface="Times New Roman" panose="02020603050405020304" pitchFamily="18" charset="0"/>
              </a:rPr>
              <a:t>introduce a paradigm shift by leveraging cutting-edge technologies such as AES encryption, Blockchain, and </a:t>
            </a:r>
            <a:r>
              <a:rPr lang="en-US" sz="1600" dirty="0" smtClean="0">
                <a:latin typeface="Times New Roman" panose="02020603050405020304" pitchFamily="18" charset="0"/>
                <a:cs typeface="Times New Roman" panose="02020603050405020304" pitchFamily="18" charset="0"/>
              </a:rPr>
              <a:t>Tensorflow </a:t>
            </a:r>
            <a:r>
              <a:rPr lang="en-US" sz="1600" dirty="0">
                <a:latin typeface="Times New Roman" panose="02020603050405020304" pitchFamily="18" charset="0"/>
                <a:cs typeface="Times New Roman" panose="02020603050405020304" pitchFamily="18" charset="0"/>
              </a:rPr>
              <a:t>CNN. These technologies work seamlessly together to create a robust and secure environment where users can submit tips with confidence, knowing that their identity and information are protected</a:t>
            </a:r>
            <a:r>
              <a:rPr lang="en-US" sz="1600" dirty="0" smtClean="0">
                <a:latin typeface="Times New Roman" panose="02020603050405020304" pitchFamily="18" charset="0"/>
                <a:cs typeface="Times New Roman" panose="02020603050405020304" pitchFamily="18" charset="0"/>
              </a:rPr>
              <a:t>.</a:t>
            </a:r>
          </a:p>
          <a:p>
            <a:pPr algn="just"/>
            <a:endParaRPr lang="en-US" sz="1600" dirty="0">
              <a:latin typeface="Times New Roman" panose="02020603050405020304" pitchFamily="18" charset="0"/>
              <a:cs typeface="Times New Roman" panose="02020603050405020304" pitchFamily="18" charset="0"/>
            </a:endParaRPr>
          </a:p>
          <a:p>
            <a:pPr algn="just"/>
            <a:r>
              <a:rPr lang="en-US" sz="1600" dirty="0" smtClean="0">
                <a:latin typeface="Times New Roman" panose="02020603050405020304" pitchFamily="18" charset="0"/>
                <a:cs typeface="Times New Roman" panose="02020603050405020304" pitchFamily="18" charset="0"/>
              </a:rPr>
              <a:t>By </a:t>
            </a:r>
            <a:r>
              <a:rPr lang="en-US" sz="1600" dirty="0">
                <a:latin typeface="Times New Roman" panose="02020603050405020304" pitchFamily="18" charset="0"/>
                <a:cs typeface="Times New Roman" panose="02020603050405020304" pitchFamily="18" charset="0"/>
              </a:rPr>
              <a:t>harnessing the power of AES encryption, SecureTip safeguards communication between users and the server, preventing unauthorized access to sensitive data. The integration of Blockchain technology ensures tamper-proof storage of tip details, guaranteeing the integrity of reported information. Additionally, Tensorflow CNN enhances the accuracy of tip analysis, enabling law enforcement to effectively prioritize and respond to reported activities</a:t>
            </a:r>
            <a:r>
              <a:rPr lang="en-US" sz="1600" dirty="0" smtClean="0">
                <a:latin typeface="Times New Roman" panose="02020603050405020304" pitchFamily="18" charset="0"/>
                <a:cs typeface="Times New Roman" panose="02020603050405020304" pitchFamily="18" charset="0"/>
              </a:rPr>
              <a:t>.</a:t>
            </a:r>
          </a:p>
          <a:p>
            <a:pPr algn="just"/>
            <a:endParaRPr lang="en-US" sz="1600" dirty="0" smtClean="0">
              <a:latin typeface="Times New Roman" panose="02020603050405020304" pitchFamily="18" charset="0"/>
              <a:cs typeface="Times New Roman" panose="02020603050405020304" pitchFamily="18" charset="0"/>
            </a:endParaRPr>
          </a:p>
          <a:p>
            <a:pPr algn="just"/>
            <a:r>
              <a:rPr lang="en-US" sz="1600" dirty="0" smtClean="0">
                <a:latin typeface="Times New Roman" panose="02020603050405020304" pitchFamily="18" charset="0"/>
                <a:cs typeface="Times New Roman" panose="02020603050405020304" pitchFamily="18" charset="0"/>
              </a:rPr>
              <a:t>With </a:t>
            </a:r>
            <a:r>
              <a:rPr lang="en-US" sz="1600" dirty="0">
                <a:latin typeface="Times New Roman" panose="02020603050405020304" pitchFamily="18" charset="0"/>
                <a:cs typeface="Times New Roman" panose="02020603050405020304" pitchFamily="18" charset="0"/>
              </a:rPr>
              <a:t>its user-friendly interface and comprehensive features, SecureTip empowers individuals to play an active role in crime prevention without fear of repercussions. By fostering trust and cooperation between the community and law enforcement, SecureTip heralds a new era of collaborative crime-fighting efforts, ultimately leading to safer and more secure </a:t>
            </a:r>
            <a:r>
              <a:rPr lang="en-US" sz="1600" dirty="0" smtClean="0">
                <a:latin typeface="Times New Roman" panose="02020603050405020304" pitchFamily="18" charset="0"/>
                <a:cs typeface="Times New Roman" panose="02020603050405020304" pitchFamily="18" charset="0"/>
              </a:rPr>
              <a:t>communities.</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4430466"/>
      </p:ext>
    </p:extLst>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025525" y="1046317"/>
            <a:ext cx="4120624" cy="617482"/>
          </a:xfrm>
        </p:spPr>
        <p:txBody>
          <a:bodyPr>
            <a:noAutofit/>
          </a:bodyPr>
          <a:lstStyle/>
          <a:p>
            <a:pPr algn="ctr"/>
            <a:r>
              <a:rPr lang="en-US" sz="4000" b="1" dirty="0" smtClean="0">
                <a:latin typeface="Times New Roman" pitchFamily="18" charset="0"/>
                <a:cs typeface="Times New Roman" pitchFamily="18" charset="0"/>
              </a:rPr>
              <a:t>Literature Survey</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111ED5DE-D130-398D-41D9-E8D5E10FDD1E}"/>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E4D59332-4DC5-AF46-DB8D-0910FDB1F15B}"/>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5" name="TextBox 4"/>
          <p:cNvSpPr txBox="1"/>
          <p:nvPr/>
        </p:nvSpPr>
        <p:spPr>
          <a:xfrm>
            <a:off x="582812" y="2022436"/>
            <a:ext cx="11006051" cy="4016484"/>
          </a:xfrm>
          <a:prstGeom prst="rect">
            <a:avLst/>
          </a:prstGeom>
          <a:noFill/>
        </p:spPr>
        <p:txBody>
          <a:bodyPr wrap="square" rtlCol="0">
            <a:spAutoFit/>
          </a:bodyPr>
          <a:lstStyle/>
          <a:p>
            <a:pPr marL="285750" indent="-285750">
              <a:buFont typeface="Wingdings" panose="05000000000000000000" pitchFamily="2" charset="2"/>
              <a:buChar char="Ø"/>
            </a:pPr>
            <a:r>
              <a:rPr lang="en-US" sz="1500" dirty="0">
                <a:latin typeface="Times New Roman" panose="02020603050405020304" pitchFamily="18" charset="0"/>
                <a:cs typeface="Times New Roman" panose="02020603050405020304" pitchFamily="18" charset="0"/>
              </a:rPr>
              <a:t>Burke Mark-John and </a:t>
            </a:r>
            <a:r>
              <a:rPr lang="en-US" sz="1500" dirty="0" err="1">
                <a:latin typeface="Times New Roman" panose="02020603050405020304" pitchFamily="18" charset="0"/>
                <a:cs typeface="Times New Roman" panose="02020603050405020304" pitchFamily="18" charset="0"/>
              </a:rPr>
              <a:t>Kayem</a:t>
            </a:r>
            <a:r>
              <a:rPr lang="en-US" sz="1500" dirty="0">
                <a:latin typeface="Times New Roman" panose="02020603050405020304" pitchFamily="18" charset="0"/>
                <a:cs typeface="Times New Roman" panose="02020603050405020304" pitchFamily="18" charset="0"/>
              </a:rPr>
              <a:t> Anne V.D.M., (2014) “K-Anonymity for Privacy Preserving Crime Data Publishing in Resource Constrained </a:t>
            </a:r>
            <a:r>
              <a:rPr lang="en-US" sz="1500" dirty="0" smtClean="0">
                <a:latin typeface="Times New Roman" panose="02020603050405020304" pitchFamily="18" charset="0"/>
                <a:cs typeface="Times New Roman" panose="02020603050405020304" pitchFamily="18" charset="0"/>
              </a:rPr>
              <a:t>Environments”. </a:t>
            </a:r>
            <a:br>
              <a:rPr lang="en-US" sz="1500" dirty="0" smtClean="0">
                <a:latin typeface="Times New Roman" panose="02020603050405020304" pitchFamily="18" charset="0"/>
                <a:cs typeface="Times New Roman" panose="02020603050405020304" pitchFamily="18" charset="0"/>
              </a:rPr>
            </a:br>
            <a:r>
              <a:rPr lang="en-IN" sz="1500" dirty="0" smtClean="0">
                <a:latin typeface="Times New Roman" panose="02020603050405020304" pitchFamily="18" charset="0"/>
                <a:cs typeface="Times New Roman" panose="02020603050405020304" pitchFamily="18" charset="0"/>
                <a:hlinkClick r:id="rId3"/>
              </a:rPr>
              <a:t>https</a:t>
            </a:r>
            <a:r>
              <a:rPr lang="en-IN" sz="1500" dirty="0">
                <a:latin typeface="Times New Roman" panose="02020603050405020304" pitchFamily="18" charset="0"/>
                <a:cs typeface="Times New Roman" panose="02020603050405020304" pitchFamily="18" charset="0"/>
                <a:hlinkClick r:id="rId3"/>
              </a:rPr>
              <a:t>://ieeexplore.ieee.org/document/6844743</a:t>
            </a:r>
            <a:r>
              <a:rPr lang="en-IN" sz="1500" dirty="0">
                <a:latin typeface="Times New Roman" panose="02020603050405020304" pitchFamily="18" charset="0"/>
                <a:cs typeface="Times New Roman" panose="02020603050405020304" pitchFamily="18" charset="0"/>
              </a:rPr>
              <a:t> </a:t>
            </a:r>
          </a:p>
          <a:p>
            <a:pPr>
              <a:lnSpc>
                <a:spcPct val="100000"/>
              </a:lnSpc>
            </a:pPr>
            <a:endParaRPr lang="en-IN" sz="15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500" dirty="0">
                <a:latin typeface="Times New Roman" panose="02020603050405020304" pitchFamily="18" charset="0"/>
                <a:cs typeface="Times New Roman" panose="02020603050405020304" pitchFamily="18" charset="0"/>
              </a:rPr>
              <a:t>Jensen, K. L., </a:t>
            </a:r>
            <a:r>
              <a:rPr lang="en-US" sz="1500" dirty="0" err="1">
                <a:latin typeface="Times New Roman" panose="02020603050405020304" pitchFamily="18" charset="0"/>
                <a:cs typeface="Times New Roman" panose="02020603050405020304" pitchFamily="18" charset="0"/>
              </a:rPr>
              <a:t>Iipito</a:t>
            </a:r>
            <a:r>
              <a:rPr lang="en-US" sz="1500" dirty="0">
                <a:latin typeface="Times New Roman" panose="02020603050405020304" pitchFamily="18" charset="0"/>
                <a:cs typeface="Times New Roman" panose="02020603050405020304" pitchFamily="18" charset="0"/>
              </a:rPr>
              <a:t>, H. N., </a:t>
            </a:r>
            <a:r>
              <a:rPr lang="en-US" sz="1500" dirty="0" err="1">
                <a:latin typeface="Times New Roman" panose="02020603050405020304" pitchFamily="18" charset="0"/>
                <a:cs typeface="Times New Roman" panose="02020603050405020304" pitchFamily="18" charset="0"/>
              </a:rPr>
              <a:t>Onwordi</a:t>
            </a:r>
            <a:r>
              <a:rPr lang="en-US" sz="1500" dirty="0">
                <a:latin typeface="Times New Roman" panose="02020603050405020304" pitchFamily="18" charset="0"/>
                <a:cs typeface="Times New Roman" panose="02020603050405020304" pitchFamily="18" charset="0"/>
              </a:rPr>
              <a:t>, M. U. and </a:t>
            </a:r>
            <a:r>
              <a:rPr lang="en-US" sz="1500" dirty="0" err="1">
                <a:latin typeface="Times New Roman" panose="02020603050405020304" pitchFamily="18" charset="0"/>
                <a:cs typeface="Times New Roman" panose="02020603050405020304" pitchFamily="18" charset="0"/>
              </a:rPr>
              <a:t>Mukumbira</a:t>
            </a:r>
            <a:r>
              <a:rPr lang="en-US" sz="1500" dirty="0">
                <a:latin typeface="Times New Roman" panose="02020603050405020304" pitchFamily="18" charset="0"/>
                <a:cs typeface="Times New Roman" panose="02020603050405020304" pitchFamily="18" charset="0"/>
              </a:rPr>
              <a:t>, S. “Toward an </a:t>
            </a:r>
            <a:r>
              <a:rPr lang="en-US" sz="1500" dirty="0" err="1">
                <a:latin typeface="Times New Roman" panose="02020603050405020304" pitchFamily="18" charset="0"/>
                <a:cs typeface="Times New Roman" panose="02020603050405020304" pitchFamily="18" charset="0"/>
              </a:rPr>
              <a:t>mPolicing</a:t>
            </a:r>
            <a:r>
              <a:rPr lang="en-US" sz="1500" dirty="0">
                <a:latin typeface="Times New Roman" panose="02020603050405020304" pitchFamily="18" charset="0"/>
                <a:cs typeface="Times New Roman" panose="02020603050405020304" pitchFamily="18" charset="0"/>
              </a:rPr>
              <a:t> solution for Namibia: leveraging emerging mobile platforms and </a:t>
            </a:r>
            <a:r>
              <a:rPr lang="en-US" sz="1500" dirty="0" smtClean="0">
                <a:latin typeface="Times New Roman" panose="02020603050405020304" pitchFamily="18" charset="0"/>
                <a:cs typeface="Times New Roman" panose="02020603050405020304" pitchFamily="18" charset="0"/>
              </a:rPr>
              <a:t>crime mapping”. </a:t>
            </a:r>
            <a:r>
              <a:rPr lang="en-IN" sz="1500" dirty="0" smtClean="0">
                <a:latin typeface="Times New Roman" panose="02020603050405020304" pitchFamily="18" charset="0"/>
                <a:cs typeface="Times New Roman" panose="02020603050405020304" pitchFamily="18" charset="0"/>
                <a:hlinkClick r:id="rId4"/>
              </a:rPr>
              <a:t>https</a:t>
            </a:r>
            <a:r>
              <a:rPr lang="en-IN" sz="1500" dirty="0">
                <a:latin typeface="Times New Roman" panose="02020603050405020304" pitchFamily="18" charset="0"/>
                <a:cs typeface="Times New Roman" panose="02020603050405020304" pitchFamily="18" charset="0"/>
                <a:hlinkClick r:id="rId4"/>
              </a:rPr>
              <a:t>://www.researchgate.net/publication/262166703_Toward_an_mPolicing_solution_for_Namibia_Leveraging_emerging_mobile_platforms_and_crime_mapping</a:t>
            </a:r>
            <a:r>
              <a:rPr lang="en-IN" sz="1500" dirty="0">
                <a:latin typeface="Times New Roman" panose="02020603050405020304" pitchFamily="18" charset="0"/>
                <a:cs typeface="Times New Roman" panose="02020603050405020304" pitchFamily="18" charset="0"/>
              </a:rPr>
              <a:t> </a:t>
            </a:r>
            <a:r>
              <a:rPr lang="en-US" sz="1500" dirty="0" smtClean="0">
                <a:latin typeface="Times New Roman" panose="02020603050405020304" pitchFamily="18" charset="0"/>
                <a:cs typeface="Times New Roman" panose="02020603050405020304" pitchFamily="18" charset="0"/>
              </a:rPr>
              <a:t>  </a:t>
            </a:r>
            <a:endParaRPr lang="en-US" sz="1500" dirty="0">
              <a:latin typeface="Times New Roman" panose="02020603050405020304" pitchFamily="18" charset="0"/>
              <a:cs typeface="Times New Roman" panose="02020603050405020304" pitchFamily="18" charset="0"/>
            </a:endParaRPr>
          </a:p>
          <a:p>
            <a:pPr marL="285750" indent="-285750">
              <a:lnSpc>
                <a:spcPct val="100000"/>
              </a:lnSpc>
              <a:buFont typeface="Wingdings" panose="05000000000000000000" pitchFamily="2" charset="2"/>
              <a:buChar char="Ø"/>
            </a:pPr>
            <a:endParaRPr lang="en-US" sz="15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500" dirty="0" err="1">
                <a:latin typeface="Times New Roman" panose="02020603050405020304" pitchFamily="18" charset="0"/>
                <a:cs typeface="Times New Roman" panose="02020603050405020304" pitchFamily="18" charset="0"/>
              </a:rPr>
              <a:t>Lasley</a:t>
            </a:r>
            <a:r>
              <a:rPr lang="en-US" sz="1500" dirty="0">
                <a:latin typeface="Times New Roman" panose="02020603050405020304" pitchFamily="18" charset="0"/>
                <a:cs typeface="Times New Roman" panose="02020603050405020304" pitchFamily="18" charset="0"/>
              </a:rPr>
              <a:t>, J.R. and </a:t>
            </a:r>
            <a:r>
              <a:rPr lang="en-US" sz="1500" dirty="0" err="1">
                <a:latin typeface="Times New Roman" panose="02020603050405020304" pitchFamily="18" charset="0"/>
                <a:cs typeface="Times New Roman" panose="02020603050405020304" pitchFamily="18" charset="0"/>
              </a:rPr>
              <a:t>Palombo</a:t>
            </a:r>
            <a:r>
              <a:rPr lang="en-US" sz="1500" dirty="0">
                <a:latin typeface="Times New Roman" panose="02020603050405020304" pitchFamily="18" charset="0"/>
                <a:cs typeface="Times New Roman" panose="02020603050405020304" pitchFamily="18" charset="0"/>
              </a:rPr>
              <a:t>, B.J. “When crime reporting goes high-tech: An experimental test of computerized citizen response to crime</a:t>
            </a:r>
            <a:r>
              <a:rPr lang="en-US" sz="1500" dirty="0" smtClean="0">
                <a:latin typeface="Times New Roman" panose="02020603050405020304" pitchFamily="18" charset="0"/>
                <a:cs typeface="Times New Roman" panose="02020603050405020304" pitchFamily="18" charset="0"/>
              </a:rPr>
              <a:t>”. </a:t>
            </a:r>
            <a:r>
              <a:rPr lang="en-IN" sz="1500" dirty="0" smtClean="0">
                <a:latin typeface="Times New Roman" panose="02020603050405020304" pitchFamily="18" charset="0"/>
                <a:cs typeface="Times New Roman" panose="02020603050405020304" pitchFamily="18" charset="0"/>
                <a:hlinkClick r:id="rId5"/>
              </a:rPr>
              <a:t>https</a:t>
            </a:r>
            <a:r>
              <a:rPr lang="en-IN" sz="1500" dirty="0">
                <a:latin typeface="Times New Roman" panose="02020603050405020304" pitchFamily="18" charset="0"/>
                <a:cs typeface="Times New Roman" panose="02020603050405020304" pitchFamily="18" charset="0"/>
                <a:hlinkClick r:id="rId5"/>
              </a:rPr>
              <a:t>://www.sciencedirect.com/science/article/abs/pii/0047235295000437</a:t>
            </a:r>
            <a:r>
              <a:rPr lang="en-IN" sz="1500" dirty="0">
                <a:latin typeface="Times New Roman" panose="02020603050405020304" pitchFamily="18" charset="0"/>
                <a:cs typeface="Times New Roman" panose="02020603050405020304" pitchFamily="18" charset="0"/>
              </a:rPr>
              <a:t> </a:t>
            </a:r>
          </a:p>
          <a:p>
            <a:pPr>
              <a:lnSpc>
                <a:spcPct val="100000"/>
              </a:lnSpc>
            </a:pPr>
            <a:endParaRPr lang="en-US" sz="15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500" dirty="0">
                <a:latin typeface="Times New Roman" panose="02020603050405020304" pitchFamily="18" charset="0"/>
                <a:cs typeface="Times New Roman" panose="02020603050405020304" pitchFamily="18" charset="0"/>
              </a:rPr>
              <a:t>P. </a:t>
            </a:r>
            <a:r>
              <a:rPr lang="en-US" sz="1500" dirty="0" err="1">
                <a:latin typeface="Times New Roman" panose="02020603050405020304" pitchFamily="18" charset="0"/>
                <a:cs typeface="Times New Roman" panose="02020603050405020304" pitchFamily="18" charset="0"/>
              </a:rPr>
              <a:t>Mahalakshmi</a:t>
            </a:r>
            <a:r>
              <a:rPr lang="en-US" sz="1500" dirty="0">
                <a:latin typeface="Times New Roman" panose="02020603050405020304" pitchFamily="18" charset="0"/>
                <a:cs typeface="Times New Roman" panose="02020603050405020304" pitchFamily="18" charset="0"/>
              </a:rPr>
              <a:t>, S. </a:t>
            </a:r>
            <a:r>
              <a:rPr lang="en-US" sz="1500" dirty="0" err="1">
                <a:latin typeface="Times New Roman" panose="02020603050405020304" pitchFamily="18" charset="0"/>
                <a:cs typeface="Times New Roman" panose="02020603050405020304" pitchFamily="18" charset="0"/>
              </a:rPr>
              <a:t>Thenmalar</a:t>
            </a:r>
            <a:r>
              <a:rPr lang="en-US" sz="1500" dirty="0">
                <a:latin typeface="Times New Roman" panose="02020603050405020304" pitchFamily="18" charset="0"/>
                <a:cs typeface="Times New Roman" panose="02020603050405020304" pitchFamily="18" charset="0"/>
              </a:rPr>
              <a:t>, "Feature Based Training for Crime Detection using Deep Learning Techniques</a:t>
            </a:r>
            <a:r>
              <a:rPr lang="en-US" sz="1500" dirty="0" smtClean="0">
                <a:latin typeface="Times New Roman" panose="02020603050405020304" pitchFamily="18" charset="0"/>
                <a:cs typeface="Times New Roman" panose="02020603050405020304" pitchFamily="18" charset="0"/>
              </a:rPr>
              <a:t>“.</a:t>
            </a:r>
            <a:br>
              <a:rPr lang="en-US" sz="1500" dirty="0" smtClean="0">
                <a:latin typeface="Times New Roman" panose="02020603050405020304" pitchFamily="18" charset="0"/>
                <a:cs typeface="Times New Roman" panose="02020603050405020304" pitchFamily="18" charset="0"/>
              </a:rPr>
            </a:br>
            <a:r>
              <a:rPr lang="en-IN" sz="1500" dirty="0" smtClean="0">
                <a:latin typeface="Times New Roman" panose="02020603050405020304" pitchFamily="18" charset="0"/>
                <a:cs typeface="Times New Roman" panose="02020603050405020304" pitchFamily="18" charset="0"/>
                <a:hlinkClick r:id="rId6"/>
              </a:rPr>
              <a:t>https</a:t>
            </a:r>
            <a:r>
              <a:rPr lang="en-IN" sz="1500" dirty="0">
                <a:latin typeface="Times New Roman" panose="02020603050405020304" pitchFamily="18" charset="0"/>
                <a:cs typeface="Times New Roman" panose="02020603050405020304" pitchFamily="18" charset="0"/>
                <a:hlinkClick r:id="rId6"/>
              </a:rPr>
              <a:t>://ieeexplore.ieee.org/document/10369315</a:t>
            </a:r>
            <a:r>
              <a:rPr lang="en-IN" sz="1500" dirty="0">
                <a:latin typeface="Times New Roman" panose="02020603050405020304" pitchFamily="18" charset="0"/>
                <a:cs typeface="Times New Roman" panose="02020603050405020304" pitchFamily="18" charset="0"/>
              </a:rPr>
              <a:t> </a:t>
            </a:r>
          </a:p>
          <a:p>
            <a:pPr>
              <a:lnSpc>
                <a:spcPct val="100000"/>
              </a:lnSpc>
            </a:pPr>
            <a:endParaRPr lang="en-US" sz="15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500" dirty="0">
                <a:latin typeface="Times New Roman" panose="02020603050405020304" pitchFamily="18" charset="0"/>
                <a:cs typeface="Times New Roman" panose="02020603050405020304" pitchFamily="18" charset="0"/>
              </a:rPr>
              <a:t>Uma N, "Deep Convolutional Generative Adversarial Networks for Crime Scene Object Detection</a:t>
            </a:r>
            <a:r>
              <a:rPr lang="en-US" sz="1500" dirty="0" smtClean="0">
                <a:latin typeface="Times New Roman" panose="02020603050405020304" pitchFamily="18" charset="0"/>
                <a:cs typeface="Times New Roman" panose="02020603050405020304" pitchFamily="18" charset="0"/>
              </a:rPr>
              <a:t>".</a:t>
            </a:r>
            <a:r>
              <a:rPr lang="en-IN" sz="1500" dirty="0" smtClean="0">
                <a:latin typeface="Garamond" panose="02020404030301010803" pitchFamily="18" charset="0"/>
              </a:rPr>
              <a:t/>
            </a:r>
            <a:br>
              <a:rPr lang="en-IN" sz="1500" dirty="0" smtClean="0">
                <a:latin typeface="Garamond" panose="02020404030301010803" pitchFamily="18" charset="0"/>
              </a:rPr>
            </a:br>
            <a:r>
              <a:rPr lang="en-IN" sz="1500" dirty="0" smtClean="0">
                <a:latin typeface="Times New Roman" panose="02020603050405020304" pitchFamily="18" charset="0"/>
                <a:cs typeface="Times New Roman" panose="02020603050405020304" pitchFamily="18" charset="0"/>
                <a:hlinkClick r:id="rId7"/>
              </a:rPr>
              <a:t>https</a:t>
            </a:r>
            <a:r>
              <a:rPr lang="en-IN" sz="1500" dirty="0">
                <a:latin typeface="Times New Roman" panose="02020603050405020304" pitchFamily="18" charset="0"/>
                <a:cs typeface="Times New Roman" panose="02020603050405020304" pitchFamily="18" charset="0"/>
                <a:hlinkClick r:id="rId7"/>
              </a:rPr>
              <a:t>://</a:t>
            </a:r>
            <a:r>
              <a:rPr lang="en-IN" sz="1500" dirty="0" smtClean="0">
                <a:latin typeface="Times New Roman" panose="02020603050405020304" pitchFamily="18" charset="0"/>
                <a:cs typeface="Times New Roman" panose="02020603050405020304" pitchFamily="18" charset="0"/>
                <a:hlinkClick r:id="rId7"/>
              </a:rPr>
              <a:t>ieeexplore.ieee.org/document/10250517</a:t>
            </a:r>
            <a:endParaRPr lang="en-IN" sz="1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3457652"/>
      </p:ext>
    </p:extLst>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067032" y="1188752"/>
            <a:ext cx="4037615" cy="695927"/>
          </a:xfrm>
        </p:spPr>
        <p:txBody>
          <a:bodyPr>
            <a:noAutofit/>
          </a:bodyPr>
          <a:lstStyle/>
          <a:p>
            <a:pPr algn="ctr"/>
            <a:r>
              <a:rPr lang="en-US" sz="4000" b="1" dirty="0" smtClean="0">
                <a:latin typeface="Times New Roman" pitchFamily="18" charset="0"/>
                <a:cs typeface="Times New Roman" pitchFamily="18" charset="0"/>
              </a:rPr>
              <a:t>Proposed Method</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111ED5DE-D130-398D-41D9-E8D5E10FDD1E}"/>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E4D59332-4DC5-AF46-DB8D-0910FDB1F15B}"/>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5" name="TextBox 4"/>
          <p:cNvSpPr txBox="1"/>
          <p:nvPr/>
        </p:nvSpPr>
        <p:spPr>
          <a:xfrm>
            <a:off x="607752" y="2385751"/>
            <a:ext cx="10956174" cy="3416320"/>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The proposed </a:t>
            </a:r>
            <a:r>
              <a:rPr lang="en-US" dirty="0" smtClean="0">
                <a:latin typeface="Times New Roman" panose="02020603050405020304" pitchFamily="18" charset="0"/>
                <a:cs typeface="Times New Roman" panose="02020603050405020304" pitchFamily="18" charset="0"/>
              </a:rPr>
              <a:t>method, SecureTip</a:t>
            </a:r>
            <a:r>
              <a:rPr lang="en-US" dirty="0">
                <a:latin typeface="Times New Roman" panose="02020603050405020304" pitchFamily="18" charset="0"/>
                <a:cs typeface="Times New Roman" panose="02020603050405020304" pitchFamily="18" charset="0"/>
              </a:rPr>
              <a:t>, revolutionizes crime reporting by offering a secure platform for anonymous tip-offs. Employing cutting-edge technologies, including AES encryption for secure communication and Blockchain for tamper-proof data storage, SecureTip ensures confidentiality and integrity of user </a:t>
            </a:r>
            <a:r>
              <a:rPr lang="en-US" dirty="0" smtClean="0">
                <a:latin typeface="Times New Roman" panose="02020603050405020304" pitchFamily="18" charset="0"/>
                <a:cs typeface="Times New Roman" panose="02020603050405020304" pitchFamily="18" charset="0"/>
              </a:rPr>
              <a:t>information.</a:t>
            </a:r>
          </a:p>
          <a:p>
            <a:pPr algn="just"/>
            <a:endParaRPr lang="en-US" dirty="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Multimedia </a:t>
            </a:r>
            <a:r>
              <a:rPr lang="en-US" dirty="0">
                <a:latin typeface="Times New Roman" panose="02020603050405020304" pitchFamily="18" charset="0"/>
                <a:cs typeface="Times New Roman" panose="02020603050405020304" pitchFamily="18" charset="0"/>
              </a:rPr>
              <a:t>files can be uploaded alongside tips, enhancing reporting accuracy. Powered by Django, the system facilitates efficient data processing and presentation, with tips displayed in a tabular format, including ML predictions. IPFS securely stores multimedia data, enhancing overall system security. </a:t>
            </a:r>
            <a:endParaRPr lang="en-US" dirty="0" smtClean="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r>
              <a:rPr lang="en-US" dirty="0" smtClean="0">
                <a:latin typeface="Times New Roman" panose="02020603050405020304" pitchFamily="18" charset="0"/>
                <a:cs typeface="Times New Roman" panose="02020603050405020304" pitchFamily="18" charset="0"/>
              </a:rPr>
              <a:t>For </a:t>
            </a:r>
            <a:r>
              <a:rPr lang="en-US" dirty="0">
                <a:latin typeface="Times New Roman" panose="02020603050405020304" pitchFamily="18" charset="0"/>
                <a:cs typeface="Times New Roman" panose="02020603050405020304" pitchFamily="18" charset="0"/>
              </a:rPr>
              <a:t>authorities, SecureTip provides a comprehensive dashboard for managing reported activities, training ML algorithms for accurate analysis, and accessing anonymized user lists. By enabling safe and anonymous reporting, SecureTip bridges the gap between witnesses and authorities, fostering community trust and enhancing crime prevention efforts.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6776986"/>
      </p:ext>
    </p:extLst>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832585" y="1180407"/>
            <a:ext cx="2506505" cy="659046"/>
          </a:xfrm>
        </p:spPr>
        <p:txBody>
          <a:bodyPr>
            <a:normAutofit/>
          </a:bodyPr>
          <a:lstStyle/>
          <a:p>
            <a:pPr algn="ctr"/>
            <a:r>
              <a:rPr lang="en-US" sz="4000" b="1" dirty="0" smtClean="0">
                <a:latin typeface="Times New Roman" pitchFamily="18" charset="0"/>
                <a:cs typeface="Times New Roman" pitchFamily="18" charset="0"/>
              </a:rPr>
              <a:t>Objectives</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111ED5DE-D130-398D-41D9-E8D5E10FDD1E}"/>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E4D59332-4DC5-AF46-DB8D-0910FDB1F15B}"/>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6" name="TextBox 5"/>
          <p:cNvSpPr txBox="1"/>
          <p:nvPr/>
        </p:nvSpPr>
        <p:spPr>
          <a:xfrm>
            <a:off x="620218" y="2332180"/>
            <a:ext cx="10931237" cy="3539430"/>
          </a:xfrm>
          <a:prstGeom prst="rect">
            <a:avLst/>
          </a:prstGeom>
          <a:noFill/>
        </p:spPr>
        <p:txBody>
          <a:bodyPr wrap="square" rtlCol="0">
            <a:spAutoFit/>
          </a:bodyPr>
          <a:lstStyle/>
          <a:p>
            <a:pPr marL="28575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 main goal of this project is to build a more secure, faster, and highly trustworthy platform for reporting suspicious activities to crime-prevention authorities. The system focuses on protecting the identity of the person submitting the tip, preventing tampering of information, and verifying the authenticity of the data being submitted</a:t>
            </a:r>
            <a:r>
              <a:rPr lang="en-US" sz="1600" dirty="0" smtClean="0">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Ø"/>
            </a:pPr>
            <a:endParaRPr lang="en-US" sz="16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To achieve this, the project uses AES encryption to fully safeguard the reporter’s personal information. This ensures that any sensitive details remain hidden during transmission, so no unauthorized party can intercept or reveal the identity of the person providing the tip</a:t>
            </a:r>
            <a:r>
              <a:rPr lang="en-US" sz="1600" dirty="0" smtClean="0">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Ø"/>
            </a:pPr>
            <a:endParaRPr lang="en-US" sz="16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Utilizing blockchain to store the tips on a blockchain, so no one can change them, ensuring that the information stays accurate and trustworthy. </a:t>
            </a:r>
            <a:endParaRPr lang="en-US" sz="1600" dirty="0" smtClean="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endParaRPr lang="en-US" sz="16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600" dirty="0" smtClean="0">
                <a:latin typeface="Times New Roman" panose="02020603050405020304" pitchFamily="18" charset="0"/>
                <a:cs typeface="Times New Roman" panose="02020603050405020304" pitchFamily="18" charset="0"/>
              </a:rPr>
              <a:t>Integrating </a:t>
            </a:r>
            <a:r>
              <a:rPr lang="en-US" sz="1600" dirty="0">
                <a:latin typeface="Times New Roman" panose="02020603050405020304" pitchFamily="18" charset="0"/>
                <a:cs typeface="Times New Roman" panose="02020603050405020304" pitchFamily="18" charset="0"/>
              </a:rPr>
              <a:t>Tensorflow CNN to automatically check if the information provided is </a:t>
            </a:r>
            <a:r>
              <a:rPr lang="en-US" sz="1600" dirty="0" smtClean="0">
                <a:latin typeface="Times New Roman" panose="02020603050405020304" pitchFamily="18" charset="0"/>
                <a:cs typeface="Times New Roman" panose="02020603050405020304" pitchFamily="18" charset="0"/>
              </a:rPr>
              <a:t>true.</a:t>
            </a:r>
          </a:p>
          <a:p>
            <a:pPr marL="285750" indent="-285750" algn="just">
              <a:buFont typeface="Wingdings" panose="05000000000000000000" pitchFamily="2" charset="2"/>
              <a:buChar char="Ø"/>
            </a:pPr>
            <a:endParaRPr lang="en-US" sz="16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600" dirty="0" smtClean="0">
                <a:latin typeface="Times New Roman" panose="02020603050405020304" pitchFamily="18" charset="0"/>
                <a:cs typeface="Times New Roman" panose="02020603050405020304" pitchFamily="18" charset="0"/>
              </a:rPr>
              <a:t>Employing </a:t>
            </a:r>
            <a:r>
              <a:rPr lang="en-US" sz="1600" dirty="0">
                <a:latin typeface="Times New Roman" panose="02020603050405020304" pitchFamily="18" charset="0"/>
                <a:cs typeface="Times New Roman" panose="02020603050405020304" pitchFamily="18" charset="0"/>
              </a:rPr>
              <a:t>IPFS for a system to store things like images or videos linked to the tips, making sure they are easy to access. </a:t>
            </a:r>
            <a:endParaRPr lang="en-IN"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9755924"/>
      </p:ext>
    </p:extLst>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723597" y="1111381"/>
            <a:ext cx="2614569" cy="496422"/>
          </a:xfrm>
        </p:spPr>
        <p:txBody>
          <a:bodyPr>
            <a:noAutofit/>
          </a:bodyPr>
          <a:lstStyle/>
          <a:p>
            <a:pPr algn="ctr"/>
            <a:r>
              <a:rPr lang="en-US" sz="4000" b="1" dirty="0" smtClean="0">
                <a:latin typeface="Times New Roman" pitchFamily="18" charset="0"/>
                <a:cs typeface="Times New Roman" pitchFamily="18" charset="0"/>
              </a:rPr>
              <a:t>Motivation</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111ED5DE-D130-398D-41D9-E8D5E10FDD1E}"/>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E4D59332-4DC5-AF46-DB8D-0910FDB1F15B}"/>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5" name="TextBox 4"/>
          <p:cNvSpPr txBox="1"/>
          <p:nvPr/>
        </p:nvSpPr>
        <p:spPr>
          <a:xfrm>
            <a:off x="623453" y="2031504"/>
            <a:ext cx="10814858" cy="3970318"/>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motivation behind this project comes from the growing need for a safe and trustworthy way for citizens to report suspicious </a:t>
            </a:r>
            <a:r>
              <a:rPr lang="en-US" dirty="0" smtClean="0">
                <a:latin typeface="Times New Roman" panose="02020603050405020304" pitchFamily="18" charset="0"/>
                <a:cs typeface="Times New Roman" panose="02020603050405020304" pitchFamily="18" charset="0"/>
              </a:rPr>
              <a:t>activities.</a:t>
            </a:r>
          </a:p>
          <a:p>
            <a:pPr marL="285750" indent="-285750">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In </a:t>
            </a:r>
            <a:r>
              <a:rPr lang="en-US" dirty="0">
                <a:latin typeface="Times New Roman" panose="02020603050405020304" pitchFamily="18" charset="0"/>
                <a:cs typeface="Times New Roman" panose="02020603050405020304" pitchFamily="18" charset="0"/>
              </a:rPr>
              <a:t>many cases, people hesitate to approach authorities because they fear exposure, retaliation, or misuse of their personal </a:t>
            </a:r>
            <a:r>
              <a:rPr lang="en-US" dirty="0" smtClean="0">
                <a:latin typeface="Times New Roman" panose="02020603050405020304" pitchFamily="18" charset="0"/>
                <a:cs typeface="Times New Roman" panose="02020603050405020304" pitchFamily="18" charset="0"/>
              </a:rPr>
              <a:t>information.</a:t>
            </a:r>
          </a:p>
          <a:p>
            <a:pPr marL="285750" indent="-285750">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At </a:t>
            </a:r>
            <a:r>
              <a:rPr lang="en-US" dirty="0">
                <a:latin typeface="Times New Roman" panose="02020603050405020304" pitchFamily="18" charset="0"/>
                <a:cs typeface="Times New Roman" panose="02020603050405020304" pitchFamily="18" charset="0"/>
              </a:rPr>
              <a:t>the same time, law enforcement struggles with unreliable or manipulated data, making it harder to act on genuine </a:t>
            </a:r>
            <a:r>
              <a:rPr lang="en-US" dirty="0" smtClean="0">
                <a:latin typeface="Times New Roman" panose="02020603050405020304" pitchFamily="18" charset="0"/>
                <a:cs typeface="Times New Roman" panose="02020603050405020304" pitchFamily="18" charset="0"/>
              </a:rPr>
              <a:t>threats.</a:t>
            </a:r>
          </a:p>
          <a:p>
            <a:pPr marL="285750" indent="-285750">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Seeing </a:t>
            </a:r>
            <a:r>
              <a:rPr lang="en-US" dirty="0">
                <a:latin typeface="Times New Roman" panose="02020603050405020304" pitchFamily="18" charset="0"/>
                <a:cs typeface="Times New Roman" panose="02020603050405020304" pitchFamily="18" charset="0"/>
              </a:rPr>
              <a:t>these problems pushed us to design a system that protects identities, prevents tampering, verifies information using AI, and securely stores </a:t>
            </a:r>
            <a:r>
              <a:rPr lang="en-US" dirty="0" smtClean="0">
                <a:latin typeface="Times New Roman" panose="02020603050405020304" pitchFamily="18" charset="0"/>
                <a:cs typeface="Times New Roman" panose="02020603050405020304" pitchFamily="18" charset="0"/>
              </a:rPr>
              <a:t>evidence.</a:t>
            </a:r>
          </a:p>
          <a:p>
            <a:pPr marL="285750" indent="-285750">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goal was simple: build a platform where people feel safe to speak up, and authorities receive accurate, dependable reports that can actually help prevent crime</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0622869"/>
      </p:ext>
    </p:extLst>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617503" y="1169786"/>
            <a:ext cx="2656134" cy="683984"/>
          </a:xfrm>
        </p:spPr>
        <p:txBody>
          <a:bodyPr>
            <a:normAutofit/>
          </a:bodyPr>
          <a:lstStyle/>
          <a:p>
            <a:pPr algn="ctr"/>
            <a:r>
              <a:rPr lang="en-US" sz="4000" b="1" dirty="0" smtClean="0">
                <a:latin typeface="Times New Roman" pitchFamily="18" charset="0"/>
                <a:cs typeface="Times New Roman" pitchFamily="18" charset="0"/>
              </a:rPr>
              <a:t>Challenges</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111ED5DE-D130-398D-41D9-E8D5E10FDD1E}"/>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E4D59332-4DC5-AF46-DB8D-0910FDB1F15B}"/>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5" name="TextBox 4"/>
          <p:cNvSpPr txBox="1"/>
          <p:nvPr/>
        </p:nvSpPr>
        <p:spPr>
          <a:xfrm>
            <a:off x="711662" y="2335876"/>
            <a:ext cx="10748356" cy="3139321"/>
          </a:xfrm>
          <a:prstGeom prst="rect">
            <a:avLst/>
          </a:prstGeom>
          <a:noFill/>
        </p:spPr>
        <p:txBody>
          <a:bodyPr wrap="square" rtlCol="0">
            <a:spAutoFit/>
          </a:bodyPr>
          <a:lstStyle/>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Keeping Users </a:t>
            </a:r>
            <a:r>
              <a:rPr lang="en-US" b="1" dirty="0" smtClean="0">
                <a:latin typeface="Times New Roman" panose="02020603050405020304" pitchFamily="18" charset="0"/>
                <a:cs typeface="Times New Roman" panose="02020603050405020304" pitchFamily="18" charset="0"/>
              </a:rPr>
              <a:t>Anonymous:</a:t>
            </a:r>
            <a:br>
              <a:rPr lang="en-US" b="1"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We </a:t>
            </a:r>
            <a:r>
              <a:rPr lang="en-US" dirty="0">
                <a:latin typeface="Times New Roman" panose="02020603050405020304" pitchFamily="18" charset="0"/>
                <a:cs typeface="Times New Roman" panose="02020603050405020304" pitchFamily="18" charset="0"/>
              </a:rPr>
              <a:t>didn’t want to store any personal information that could reveal who sent the tip</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Tip Submission Was </a:t>
            </a:r>
            <a:r>
              <a:rPr lang="en-US" b="1" dirty="0" smtClean="0">
                <a:latin typeface="Times New Roman" panose="02020603050405020304" pitchFamily="18" charset="0"/>
                <a:cs typeface="Times New Roman" panose="02020603050405020304" pitchFamily="18" charset="0"/>
              </a:rPr>
              <a:t>Slow:</a:t>
            </a:r>
            <a:br>
              <a:rPr lang="en-US" b="1"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It </a:t>
            </a:r>
            <a:r>
              <a:rPr lang="en-US" dirty="0">
                <a:latin typeface="Times New Roman" panose="02020603050405020304" pitchFamily="18" charset="0"/>
                <a:cs typeface="Times New Roman" panose="02020603050405020304" pitchFamily="18" charset="0"/>
              </a:rPr>
              <a:t>took time for the blockchain to confirm that the tip was submitted, which confused users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High Blockchain </a:t>
            </a:r>
            <a:r>
              <a:rPr lang="en-US" b="1" dirty="0" smtClean="0">
                <a:latin typeface="Times New Roman" panose="02020603050405020304" pitchFamily="18" charset="0"/>
                <a:cs typeface="Times New Roman" panose="02020603050405020304" pitchFamily="18" charset="0"/>
              </a:rPr>
              <a:t>Costs:</a:t>
            </a:r>
            <a:br>
              <a:rPr lang="en-US" b="1"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Saving </a:t>
            </a:r>
            <a:r>
              <a:rPr lang="en-US" dirty="0">
                <a:latin typeface="Times New Roman" panose="02020603050405020304" pitchFamily="18" charset="0"/>
                <a:cs typeface="Times New Roman" panose="02020603050405020304" pitchFamily="18" charset="0"/>
              </a:rPr>
              <a:t>too much data on the blockchain was expensive (in terms of gas fees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Keeping the Authority Dashboard </a:t>
            </a:r>
            <a:r>
              <a:rPr lang="en-US" b="1" dirty="0" smtClean="0">
                <a:latin typeface="Times New Roman" panose="02020603050405020304" pitchFamily="18" charset="0"/>
                <a:cs typeface="Times New Roman" panose="02020603050405020304" pitchFamily="18" charset="0"/>
              </a:rPr>
              <a:t>Secure:</a:t>
            </a:r>
            <a:br>
              <a:rPr lang="en-US" b="1" dirty="0" smtClean="0">
                <a:latin typeface="Times New Roman" panose="02020603050405020304" pitchFamily="18" charset="0"/>
                <a:cs typeface="Times New Roman" panose="02020603050405020304" pitchFamily="18" charset="0"/>
              </a:rPr>
            </a:br>
            <a:r>
              <a:rPr lang="en-US" dirty="0" smtClean="0">
                <a:latin typeface="Times New Roman" panose="02020603050405020304" pitchFamily="18" charset="0"/>
                <a:cs typeface="Times New Roman" panose="02020603050405020304" pitchFamily="18" charset="0"/>
              </a:rPr>
              <a:t>We </a:t>
            </a:r>
            <a:r>
              <a:rPr lang="en-US" dirty="0">
                <a:latin typeface="Times New Roman" panose="02020603050405020304" pitchFamily="18" charset="0"/>
                <a:cs typeface="Times New Roman" panose="02020603050405020304" pitchFamily="18" charset="0"/>
              </a:rPr>
              <a:t>didn’t want unauthorized people to access sensitive tip information</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5479988"/>
      </p:ext>
    </p:extLst>
  </p:cSld>
  <p:clrMapOvr>
    <a:masterClrMapping/>
  </p:clrMapOvr>
  <p:transition spd="med">
    <p:pull/>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BE9A263B-8A7B-0042-97C3-710B08B5189E}"/>
              </a:ext>
            </a:extLst>
          </p:cNvPr>
          <p:cNvSpPr>
            <a:spLocks noGrp="1"/>
          </p:cNvSpPr>
          <p:nvPr>
            <p:ph type="title"/>
          </p:nvPr>
        </p:nvSpPr>
        <p:spPr>
          <a:xfrm>
            <a:off x="4598847" y="1204223"/>
            <a:ext cx="2973986" cy="482106"/>
          </a:xfrm>
        </p:spPr>
        <p:txBody>
          <a:bodyPr>
            <a:noAutofit/>
          </a:bodyPr>
          <a:lstStyle/>
          <a:p>
            <a:pPr algn="ctr"/>
            <a:r>
              <a:rPr lang="en-US" sz="4000" b="1" dirty="0" smtClean="0">
                <a:latin typeface="Times New Roman" pitchFamily="18" charset="0"/>
                <a:cs typeface="Times New Roman" pitchFamily="18" charset="0"/>
              </a:rPr>
              <a:t>Applications</a:t>
            </a:r>
            <a:endParaRPr lang="en-US" sz="4000" b="1" dirty="0">
              <a:latin typeface="Times New Roman" pitchFamily="18" charset="0"/>
              <a:cs typeface="Times New Roman" pitchFamily="18" charset="0"/>
            </a:endParaRPr>
          </a:p>
        </p:txBody>
      </p:sp>
      <p:pic>
        <p:nvPicPr>
          <p:cNvPr id="2" name="Picture 1">
            <a:extLst>
              <a:ext uri="{FF2B5EF4-FFF2-40B4-BE49-F238E27FC236}">
                <a16:creationId xmlns="" xmlns:a16="http://schemas.microsoft.com/office/drawing/2014/main" id="{111ED5DE-D130-398D-41D9-E8D5E10FDD1E}"/>
              </a:ext>
            </a:extLst>
          </p:cNvPr>
          <p:cNvPicPr>
            <a:picLocks noChangeAspect="1"/>
          </p:cNvPicPr>
          <p:nvPr/>
        </p:nvPicPr>
        <p:blipFill>
          <a:blip r:embed="rId2"/>
          <a:srcRect/>
          <a:stretch>
            <a:fillRect/>
          </a:stretch>
        </p:blipFill>
        <p:spPr bwMode="auto">
          <a:xfrm>
            <a:off x="111124" y="119906"/>
            <a:ext cx="6589454" cy="567774"/>
          </a:xfrm>
          <a:prstGeom prst="rect">
            <a:avLst/>
          </a:prstGeom>
          <a:noFill/>
          <a:ln w="9525">
            <a:noFill/>
            <a:miter lim="800000"/>
            <a:headEnd/>
            <a:tailEnd/>
          </a:ln>
        </p:spPr>
      </p:pic>
      <p:sp>
        <p:nvSpPr>
          <p:cNvPr id="3" name="Rectangle 2">
            <a:extLst>
              <a:ext uri="{FF2B5EF4-FFF2-40B4-BE49-F238E27FC236}">
                <a16:creationId xmlns="" xmlns:a16="http://schemas.microsoft.com/office/drawing/2014/main" id="{E4D59332-4DC5-AF46-DB8D-0910FDB1F15B}"/>
              </a:ext>
            </a:extLst>
          </p:cNvPr>
          <p:cNvSpPr/>
          <p:nvPr/>
        </p:nvSpPr>
        <p:spPr>
          <a:xfrm>
            <a:off x="-10160" y="6431280"/>
            <a:ext cx="12192000" cy="426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i="1" dirty="0">
                <a:latin typeface="Times New Roman" panose="02020603050405020304" pitchFamily="18" charset="0"/>
                <a:cs typeface="Times New Roman" panose="02020603050405020304" pitchFamily="18" charset="0"/>
              </a:rPr>
              <a:t>Department of CSE – (IoT &amp; CSBT)                                                                                                                                       2025-26</a:t>
            </a:r>
            <a:endParaRPr lang="en-IN" dirty="0"/>
          </a:p>
        </p:txBody>
      </p:sp>
      <p:sp>
        <p:nvSpPr>
          <p:cNvPr id="5" name="TextBox 4"/>
          <p:cNvSpPr txBox="1"/>
          <p:nvPr/>
        </p:nvSpPr>
        <p:spPr>
          <a:xfrm>
            <a:off x="678411" y="2202872"/>
            <a:ext cx="10814858" cy="3785652"/>
          </a:xfrm>
          <a:prstGeom prst="rect">
            <a:avLst/>
          </a:prstGeom>
          <a:noFill/>
        </p:spPr>
        <p:txBody>
          <a:bodyPr wrap="square" rtlCol="0">
            <a:spAutoFit/>
          </a:bodyPr>
          <a:lstStyle/>
          <a:p>
            <a:pPr marL="285750" indent="-285750">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Anonymous Crime </a:t>
            </a:r>
            <a:r>
              <a:rPr lang="en-US" sz="1600" b="1" dirty="0" smtClean="0">
                <a:latin typeface="Times New Roman" panose="02020603050405020304" pitchFamily="18" charset="0"/>
                <a:cs typeface="Times New Roman" panose="02020603050405020304" pitchFamily="18" charset="0"/>
              </a:rPr>
              <a:t>Reporting:</a:t>
            </a: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Citizens can safely report suspicious activities without revealing their identity, thanks to AES encryption and secure data transmission</a:t>
            </a:r>
            <a:r>
              <a:rPr lang="en-US" sz="1600" dirty="0" smtClean="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Ø"/>
            </a:pPr>
            <a:endParaRPr lang="en-US" sz="16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Tamper-Proof Evidence </a:t>
            </a:r>
            <a:r>
              <a:rPr lang="en-US" sz="1600" b="1" dirty="0" smtClean="0">
                <a:latin typeface="Times New Roman" panose="02020603050405020304" pitchFamily="18" charset="0"/>
                <a:cs typeface="Times New Roman" panose="02020603050405020304" pitchFamily="18" charset="0"/>
              </a:rPr>
              <a:t>Storage:</a:t>
            </a: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Tips stored on the blockchain cannot be edited or deleted, making them reliable sources of evidence for law enforcement agencies</a:t>
            </a:r>
            <a:r>
              <a:rPr lang="en-US" sz="1600" dirty="0" smtClean="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Ø"/>
            </a:pPr>
            <a:endParaRPr lang="en-US" sz="16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Automated Verification of </a:t>
            </a:r>
            <a:r>
              <a:rPr lang="en-US" sz="1600" b="1" dirty="0" smtClean="0">
                <a:latin typeface="Times New Roman" panose="02020603050405020304" pitchFamily="18" charset="0"/>
                <a:cs typeface="Times New Roman" panose="02020603050405020304" pitchFamily="18" charset="0"/>
              </a:rPr>
              <a:t>Reports:</a:t>
            </a: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A TensorFlow CNN model can analyze submitted information (text, images, or patterns) to filter out false or misleading reports before authorities act on them</a:t>
            </a:r>
            <a:r>
              <a:rPr lang="en-US" sz="1600" dirty="0" smtClean="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Ø"/>
            </a:pPr>
            <a:endParaRPr lang="en-US" sz="16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Enhanced Public Safety </a:t>
            </a:r>
            <a:r>
              <a:rPr lang="en-US" sz="1600" b="1" dirty="0" smtClean="0">
                <a:latin typeface="Times New Roman" panose="02020603050405020304" pitchFamily="18" charset="0"/>
                <a:cs typeface="Times New Roman" panose="02020603050405020304" pitchFamily="18" charset="0"/>
              </a:rPr>
              <a:t>Platforms:</a:t>
            </a:r>
            <a:r>
              <a:rPr lang="en-US" sz="1600" dirty="0">
                <a:latin typeface="Times New Roman" panose="02020603050405020304" pitchFamily="18" charset="0"/>
                <a:cs typeface="Times New Roman" panose="02020603050405020304" pitchFamily="18" charset="0"/>
              </a:rPr>
              <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The system can be integrated into apps, websites, or police portals to build a more trustworthy and transparent public safety ecosystem.</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48885490"/>
      </p:ext>
    </p:extLst>
  </p:cSld>
  <p:clrMapOvr>
    <a:masterClrMapping/>
  </p:clrMapOvr>
  <p:transition spd="med">
    <p:pull/>
  </p:transition>
  <p:timing>
    <p:tnLst>
      <p:par>
        <p:cTn id="1" dur="indefinite" restart="never" nodeType="tmRoot"/>
      </p:par>
    </p:tnLst>
  </p:timing>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9023</TotalTime>
  <Words>1735</Words>
  <Application>Microsoft Office PowerPoint</Application>
  <PresentationFormat>Widescreen</PresentationFormat>
  <Paragraphs>185</Paragraphs>
  <Slides>21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Aptos</vt:lpstr>
      <vt:lpstr>Arial</vt:lpstr>
      <vt:lpstr>Calibri</vt:lpstr>
      <vt:lpstr>Calibri Light</vt:lpstr>
      <vt:lpstr>Garamond</vt:lpstr>
      <vt:lpstr>Times New Roman</vt:lpstr>
      <vt:lpstr>Wingdings</vt:lpstr>
      <vt:lpstr>Office 2013 - 2022 Theme</vt:lpstr>
      <vt:lpstr>Department of CSE – (IoT &amp; CSBT)</vt:lpstr>
      <vt:lpstr>Contents</vt:lpstr>
      <vt:lpstr>Introduction</vt:lpstr>
      <vt:lpstr>Literature Survey</vt:lpstr>
      <vt:lpstr>Proposed Method</vt:lpstr>
      <vt:lpstr>Objectives</vt:lpstr>
      <vt:lpstr>Motivation</vt:lpstr>
      <vt:lpstr>Challenges</vt:lpstr>
      <vt:lpstr>Applications</vt:lpstr>
      <vt:lpstr>Hardware &amp; Software Requirements</vt:lpstr>
      <vt:lpstr>Architecture</vt:lpstr>
      <vt:lpstr>Algorithm Used</vt:lpstr>
      <vt:lpstr>Use Case Diagram</vt:lpstr>
      <vt:lpstr>Sequence Diagram</vt:lpstr>
      <vt:lpstr>Implementation</vt:lpstr>
      <vt:lpstr>Results</vt:lpstr>
      <vt:lpstr>Results</vt:lpstr>
      <vt:lpstr>Result Analysis</vt:lpstr>
      <vt:lpstr>Conclusion</vt:lpstr>
      <vt:lpstr>References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Prof. Sandeep</dc:creator>
  <cp:lastModifiedBy>Microsoft account</cp:lastModifiedBy>
  <cp:revision>341</cp:revision>
  <dcterms:created xsi:type="dcterms:W3CDTF">2020-08-31T05:52:39Z</dcterms:created>
  <dcterms:modified xsi:type="dcterms:W3CDTF">2025-11-30T12:05:01Z</dcterms:modified>
</cp:coreProperties>
</file>

<file path=docProps/thumbnail.jpeg>
</file>